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2"/>
    <p:sldMasterId id="2147483821" r:id="rId3"/>
    <p:sldMasterId id="2147483823" r:id="rId4"/>
  </p:sldMasterIdLst>
  <p:notesMasterIdLst>
    <p:notesMasterId r:id="rId22"/>
  </p:notesMasterIdLst>
  <p:handoutMasterIdLst>
    <p:handoutMasterId r:id="rId23"/>
  </p:handoutMasterIdLst>
  <p:sldIdLst>
    <p:sldId id="414" r:id="rId5"/>
    <p:sldId id="371" r:id="rId6"/>
    <p:sldId id="373" r:id="rId7"/>
    <p:sldId id="374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15" r:id="rId21"/>
  </p:sldIdLst>
  <p:sldSz cx="9144000" cy="5143500" type="screen16x9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B00"/>
    <a:srgbClr val="5A447A"/>
    <a:srgbClr val="D52B1E"/>
    <a:srgbClr val="739600"/>
    <a:srgbClr val="4060AF"/>
    <a:srgbClr val="766A62"/>
    <a:srgbClr val="AF947D"/>
    <a:srgbClr val="605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0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8CA60D-B732-4308-9E61-AFB9E81615D3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0B68E6-0605-4F0F-889C-AB8A22BB1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1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A6B26D-DFEB-4C58-904E-7DDA4B16F32E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AAA65C-9637-448D-A5EA-0E744875D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3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nivers LT Std 57 C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6679C-7253-4E3C-BD65-D9BA2EC8B4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59DD-B1CF-44B1-8A0B-F2A87B30C7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6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42623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351" y="696516"/>
            <a:ext cx="3808413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3163" y="696516"/>
            <a:ext cx="3808412" cy="363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57904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38412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6630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862973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543009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456095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97167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40482"/>
            <a:ext cx="1941512" cy="42945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2351" y="40482"/>
            <a:ext cx="5675313" cy="42945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30447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51" y="40481"/>
            <a:ext cx="7769225" cy="3202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22351" y="696516"/>
            <a:ext cx="7769225" cy="36385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26026456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pc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00550"/>
            <a:ext cx="9128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nivers LT Std 57 Cn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055D-221B-4C3C-9280-7A1269887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4F8C-AC22-4076-9FBE-A79A2B4AC6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9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1"/>
            <a:ext cx="8226425" cy="308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90588" y="508397"/>
            <a:ext cx="8020050" cy="36385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55566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TLpowerpointCoverBloc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D558B-980D-43A8-BF06-204BB69C63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0863-1FB7-40E3-9D27-28399681BF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1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c508e5-d093-42a6-a66b-81bcf0827721" descr="B445E48E-561B-4B7E-A046-A50FCFA78F79@hsd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26782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C27E-F938-4D3A-8F3C-C3F92B60D5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BD42-E81F-4368-B648-B970F2F6AD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-19050"/>
            <a:ext cx="2286000" cy="20574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rgbClr val="D52B1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-19050"/>
            <a:ext cx="228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i="0" dirty="0" smtClean="0">
              <a:solidFill>
                <a:prstClr val="white"/>
              </a:solidFill>
              <a:latin typeface="Univers LT Std 57 Cn" pitchFamily="34" charset="0"/>
            </a:endParaRPr>
          </a:p>
          <a:p>
            <a:pPr algn="ctr"/>
            <a:r>
              <a:rPr lang="en-US" sz="1400" i="0" dirty="0" smtClean="0">
                <a:solidFill>
                  <a:prstClr val="white"/>
                </a:solidFill>
                <a:latin typeface="Univers LT Std 57 Cn" pitchFamily="34" charset="0"/>
              </a:rPr>
              <a:t>Competing in the Economic Development</a:t>
            </a:r>
            <a:r>
              <a:rPr lang="en-US" sz="1400" i="0" baseline="0" dirty="0" smtClean="0">
                <a:solidFill>
                  <a:prstClr val="white"/>
                </a:solidFill>
                <a:latin typeface="Univers LT Std 57 Cn" pitchFamily="34" charset="0"/>
              </a:rPr>
              <a:t> </a:t>
            </a:r>
            <a:r>
              <a:rPr lang="en-US" sz="1400" i="0" dirty="0" smtClean="0">
                <a:solidFill>
                  <a:prstClr val="white"/>
                </a:solidFill>
                <a:latin typeface="Univers LT Std 57 Cn" pitchFamily="34" charset="0"/>
              </a:rPr>
              <a:t>Game:</a:t>
            </a:r>
          </a:p>
          <a:p>
            <a:pPr algn="ctr"/>
            <a:endParaRPr lang="en-US" sz="1400" i="0" dirty="0" smtClean="0">
              <a:solidFill>
                <a:prstClr val="white"/>
              </a:solidFill>
              <a:latin typeface="Univers LT Std 57 Cn" pitchFamily="34" charset="0"/>
            </a:endParaRPr>
          </a:p>
          <a:p>
            <a:pPr algn="ctr"/>
            <a:r>
              <a:rPr lang="en-US" sz="3200" i="1" dirty="0" smtClean="0">
                <a:solidFill>
                  <a:prstClr val="white"/>
                </a:solidFill>
                <a:latin typeface="Garamond" pitchFamily="18" charset="0"/>
              </a:rPr>
              <a:t>Play</a:t>
            </a:r>
            <a:r>
              <a:rPr lang="en-US" sz="3200" i="1" baseline="0" dirty="0" smtClean="0">
                <a:solidFill>
                  <a:prstClr val="white"/>
                </a:solidFill>
                <a:latin typeface="Garamond" pitchFamily="18" charset="0"/>
              </a:rPr>
              <a:t> to Win!!!</a:t>
            </a:r>
          </a:p>
          <a:p>
            <a:pPr algn="ctr"/>
            <a:endParaRPr lang="en-US" sz="1200" i="1" baseline="0" dirty="0" smtClean="0">
              <a:solidFill>
                <a:prstClr val="white"/>
              </a:solidFill>
              <a:latin typeface="Univers LT Std 57 Cn" pitchFamily="34" charset="0"/>
            </a:endParaRPr>
          </a:p>
          <a:p>
            <a:pPr algn="ctr"/>
            <a:r>
              <a:rPr lang="en-US" sz="1200" i="1" baseline="0" dirty="0" smtClean="0">
                <a:solidFill>
                  <a:prstClr val="white"/>
                </a:solidFill>
                <a:latin typeface="Univers LT Std 57 Cn" pitchFamily="34" charset="0"/>
              </a:rPr>
              <a:t>Jonathan Sangster</a:t>
            </a:r>
          </a:p>
          <a:p>
            <a:pPr algn="ctr"/>
            <a:r>
              <a:rPr lang="en-US" sz="1200" i="1" baseline="0" dirty="0" smtClean="0">
                <a:solidFill>
                  <a:prstClr val="white"/>
                </a:solidFill>
                <a:latin typeface="Univers LT Std 57 Cn" pitchFamily="34" charset="0"/>
              </a:rPr>
              <a:t>5.22.2013</a:t>
            </a:r>
            <a:endParaRPr lang="en-US" sz="1200" i="1" dirty="0" smtClean="0">
              <a:solidFill>
                <a:prstClr val="white"/>
              </a:solidFill>
              <a:latin typeface="Univers LT Std 57 Cn" pitchFamily="34" charset="0"/>
            </a:endParaRPr>
          </a:p>
          <a:p>
            <a:pPr algn="ctr"/>
            <a:endParaRPr lang="en-US" sz="2400" i="1" dirty="0" smtClean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6248400" y="4552950"/>
            <a:ext cx="1600200" cy="59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TLpowerpoint_Photo.jpe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0"/>
            <a:ext cx="9310688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B9502-1BED-41E8-B9DE-D103BEC5EC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36BF4-C3BD-4ABA-8CDC-0D2302B198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TLpowerpoin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14" r="-18214"/>
          <a:stretch>
            <a:fillRect/>
          </a:stretch>
        </p:blipFill>
        <p:spPr bwMode="auto">
          <a:xfrm>
            <a:off x="-1752600" y="0"/>
            <a:ext cx="1260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61A1-3507-40EE-A1E8-7086F84251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956B-B1D3-4175-A2CD-F03D373BEE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2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Georgia Presentation- title slide- 2012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9683-7ED6-409D-8F22-890116927010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D439-1268-40B2-82B7-434E2065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9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198813" y="2229148"/>
            <a:ext cx="5345112" cy="46166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3000">
                <a:solidFill>
                  <a:srgbClr val="006B5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323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3198813" y="2742010"/>
            <a:ext cx="5313362" cy="246221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0" inden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522641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4970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TDkBLueW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F230D3-4798-424F-98BD-A908EEC82E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644D4A-C11A-4A60-9480-40C9932EDB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7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2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95959"/>
          </a:solidFill>
          <a:latin typeface="Univers LT Std 57 Cn"/>
          <a:ea typeface="Univers LT Std 57 Cn" pitchFamily="34" charset="0"/>
          <a:cs typeface="Univers LT Std 57 Cn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Univers LT Std 57 Cn"/>
          <a:ea typeface="Univers LT Std 57 Cn" pitchFamily="34" charset="0"/>
          <a:cs typeface="Univers LT Std 57 Cn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95959"/>
          </a:solidFill>
          <a:latin typeface="Univers LT Std 57 Cn"/>
          <a:ea typeface="Univers LT Std 57 Cn" pitchFamily="34" charset="0"/>
          <a:cs typeface="Univers LT Std 57 Cn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95959"/>
          </a:solidFill>
          <a:latin typeface="Univers LT Std 57 Cn"/>
          <a:ea typeface="Univers LT Std 57 Cn" pitchFamily="34" charset="0"/>
          <a:cs typeface="Univers LT Std 57 Cn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595959"/>
          </a:solidFill>
          <a:latin typeface="Univers LT Std 57 Cn"/>
          <a:ea typeface="Univers LT Std 57 Cn" pitchFamily="34" charset="0"/>
          <a:cs typeface="Univers LT Std 57 C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ATDkBLueW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0338277-6AB5-4D80-BB4D-34D598A93E41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D4CE7F5-2A73-4080-968F-5E77E262E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192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Univers LT Std 67 Cn Bold"/>
          <a:ea typeface="Univers LT Std 67 Cn Bold"/>
          <a:cs typeface="Univers LT Std 67 Cn Bol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95959"/>
          </a:solidFill>
          <a:latin typeface="Univers LT Std 57 Cn"/>
          <a:ea typeface="Univers LT Std 57 Cn" pitchFamily="34" charset="0"/>
          <a:cs typeface="Univers LT Std 57 Cn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Univers LT Std 57 Cn"/>
          <a:ea typeface="Univers LT Std 57 Cn" pitchFamily="34" charset="0"/>
          <a:cs typeface="Univers LT Std 57 Cn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95959"/>
          </a:solidFill>
          <a:latin typeface="Univers LT Std 57 Cn"/>
          <a:ea typeface="Univers LT Std 57 Cn" pitchFamily="34" charset="0"/>
          <a:cs typeface="Univers LT Std 57 Cn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95959"/>
          </a:solidFill>
          <a:latin typeface="Univers LT Std 57 Cn"/>
          <a:ea typeface="Univers LT Std 57 Cn" pitchFamily="34" charset="0"/>
          <a:cs typeface="Univers LT Std 57 Cn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595959"/>
          </a:solidFill>
          <a:latin typeface="Univers LT Std 57 Cn"/>
          <a:ea typeface="Univers LT Std 57 Cn" pitchFamily="34" charset="0"/>
          <a:cs typeface="Univers LT Std 57 C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351" y="696516"/>
            <a:ext cx="77692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22351" y="40481"/>
            <a:ext cx="7769225" cy="3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1022350" y="5011341"/>
            <a:ext cx="1354138" cy="117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800">
                <a:solidFill>
                  <a:srgbClr val="808080"/>
                </a:solidFill>
                <a:latin typeface="Arial Narrow" pitchFamily="34" charset="0"/>
              </a:rPr>
              <a:t>CB Richard Ellis  |  Page </a:t>
            </a:r>
            <a:fld id="{F90BB24A-E98C-4874-B7AF-EC341724B347}" type="slidenum">
              <a:rPr lang="en-US" sz="800">
                <a:solidFill>
                  <a:srgbClr val="808080"/>
                </a:solidFill>
                <a:latin typeface="Arial Narrow" pitchFamily="34" charset="0"/>
              </a:rPr>
              <a:pPr/>
              <a:t>‹#›</a:t>
            </a:fld>
            <a:endParaRPr lang="en-US" sz="800">
              <a:solidFill>
                <a:srgbClr val="808080"/>
              </a:solidFill>
              <a:latin typeface="Arial Narrow" pitchFamily="34" charset="0"/>
            </a:endParaRPr>
          </a:p>
        </p:txBody>
      </p:sp>
      <p:sp>
        <p:nvSpPr>
          <p:cNvPr id="392202" name="Line 10"/>
          <p:cNvSpPr>
            <a:spLocks noChangeShapeType="1"/>
          </p:cNvSpPr>
          <p:nvPr/>
        </p:nvSpPr>
        <p:spPr bwMode="auto">
          <a:xfrm>
            <a:off x="1" y="384573"/>
            <a:ext cx="9140825" cy="1190"/>
          </a:xfrm>
          <a:prstGeom prst="line">
            <a:avLst/>
          </a:prstGeom>
          <a:noFill/>
          <a:ln w="28575">
            <a:solidFill>
              <a:srgbClr val="66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0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5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ransition spd="med">
    <p:wipe dir="r"/>
  </p:transition>
  <p:txStyles>
    <p:titleStyle>
      <a:lvl1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fontAlgn="base">
        <a:spcBef>
          <a:spcPct val="25000"/>
        </a:spcBef>
        <a:spcAft>
          <a:spcPct val="0"/>
        </a:spcAft>
        <a:buClr>
          <a:srgbClr val="66CC33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461963" indent="-231775" algn="l" rtl="0" fontAlgn="base">
        <a:spcBef>
          <a:spcPct val="0"/>
        </a:spcBef>
        <a:spcAft>
          <a:spcPct val="0"/>
        </a:spcAft>
        <a:buClr>
          <a:srgbClr val="B2B2B2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749300" indent="-173038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042988" indent="-179388" algn="l" rtl="0" fontAlgn="base">
        <a:spcBef>
          <a:spcPct val="0"/>
        </a:spcBef>
        <a:spcAft>
          <a:spcPct val="0"/>
        </a:spcAft>
        <a:buClr>
          <a:schemeClr val="tx1"/>
        </a:buClr>
        <a:buFont typeface="Arial Unicode MS" pitchFamily="34" charset="-128"/>
        <a:buChar char="–"/>
        <a:defRPr sz="1600">
          <a:solidFill>
            <a:srgbClr val="000000"/>
          </a:solidFill>
          <a:latin typeface="+mn-lt"/>
          <a:cs typeface="+mn-cs"/>
        </a:defRPr>
      </a:lvl4pPr>
      <a:lvl5pPr marL="1282700" indent="-125413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rgbClr val="000000"/>
          </a:solidFill>
          <a:latin typeface="+mn-lt"/>
          <a:cs typeface="+mn-cs"/>
        </a:defRPr>
      </a:lvl5pPr>
      <a:lvl6pPr marL="1739900" indent="-125413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rgbClr val="000000"/>
          </a:solidFill>
          <a:latin typeface="+mn-lt"/>
          <a:cs typeface="+mn-cs"/>
        </a:defRPr>
      </a:lvl6pPr>
      <a:lvl7pPr marL="2197100" indent="-125413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rgbClr val="000000"/>
          </a:solidFill>
          <a:latin typeface="+mn-lt"/>
          <a:cs typeface="+mn-cs"/>
        </a:defRPr>
      </a:lvl7pPr>
      <a:lvl8pPr marL="2654300" indent="-125413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rgbClr val="000000"/>
          </a:solidFill>
          <a:latin typeface="+mn-lt"/>
          <a:cs typeface="+mn-cs"/>
        </a:defRPr>
      </a:lvl8pPr>
      <a:lvl9pPr marL="3111500" indent="-125413" algn="l" rtl="0" fontAlgn="base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H4vj4tB05-TK-M&amp;tbnid=H_aeYbtuEfUqDM:&amp;ved=0CAUQjRw&amp;url=http://en.trend.az/regions/casia/kyrgyzstan/2058207.html&amp;ei=CjpjUeiaEpSC9gTowoD4CA&amp;bvm=bv.44770516,d.eWU&amp;psig=AFQjCNH-VzJ-RY7kSZOHd-TWKc9BZ7yOFQ&amp;ust=136554380981662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oyJ7KFpf5UpmHM&amp;tbnid=pWJCtokg1mW5kM:&amp;ved=0CAUQjRw&amp;url=http://www.sitcomsonline.com/leaveittobeaver.html&amp;ei=gzpjUfahJIjq9ASh-YCIBw&amp;bvm=bv.44770516,d.eWU&amp;psig=AFQjCNFhxUeyV5SwpgTWcPsmsNRd3r0b-Q&amp;ust=136554393608692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hyperlink" Target="http://twitter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linkedin.com/?trk=hb_log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iasgoldenopportunity.com/inde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2590800" cy="438150"/>
          </a:xfrm>
        </p:spPr>
        <p:txBody>
          <a:bodyPr/>
          <a:lstStyle/>
          <a:p>
            <a:r>
              <a:rPr lang="en-US" sz="2400" dirty="0" smtClean="0"/>
              <a:t>Play to Win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98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19150"/>
          </a:xfrm>
        </p:spPr>
        <p:txBody>
          <a:bodyPr/>
          <a:lstStyle/>
          <a:p>
            <a:r>
              <a:rPr lang="en-US" dirty="0" smtClean="0"/>
              <a:t>Sangster’s TOP TEN List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6400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What is “quality of life” anyway?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2190750"/>
            <a:ext cx="716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Economy rich and diverse enough to provide opportunities for two professional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households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Strong K-12 educational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opportunities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Environment where housing and income are in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equilibrium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Trip to work is a manageable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commute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Communities that welcome diversity</a:t>
            </a:r>
          </a:p>
        </p:txBody>
      </p:sp>
    </p:spTree>
    <p:extLst>
      <p:ext uri="{BB962C8B-B14F-4D97-AF65-F5344CB8AC3E}">
        <p14:creationId xmlns:p14="http://schemas.microsoft.com/office/powerpoint/2010/main" val="31441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19150"/>
          </a:xfrm>
        </p:spPr>
        <p:txBody>
          <a:bodyPr/>
          <a:lstStyle/>
          <a:p>
            <a:r>
              <a:rPr lang="en-US" dirty="0" smtClean="0"/>
              <a:t>Sangster’s TOP TEN List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6400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6. All for one and one for all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(There’s no “I” in team)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226695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Take a regional approach to marketing and promoting your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community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The regional organization is MY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FRIEND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Everyone wins when the region wins – sounds trite, but it’s true</a:t>
            </a:r>
          </a:p>
        </p:txBody>
      </p:sp>
      <p:pic>
        <p:nvPicPr>
          <p:cNvPr id="7" name="Picture 6" descr="PlayerRoster-Landing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62400" y="2272232"/>
            <a:ext cx="4947634" cy="127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19150"/>
          </a:xfrm>
        </p:spPr>
        <p:txBody>
          <a:bodyPr/>
          <a:lstStyle/>
          <a:p>
            <a:r>
              <a:rPr lang="en-US" dirty="0" smtClean="0"/>
              <a:t>Sangster’s TOP TEN List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6400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5. If you want to win, you have to have quality players on the team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2266950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Assemble a strong team/network of public and private sector members that are advocates for your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mission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Engage the team in every aspect of your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plan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Strategic planning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Trade missions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Community visits with prospects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“FAM” trips</a:t>
            </a:r>
            <a:endParaRPr lang="en-US" sz="1400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</p:txBody>
      </p:sp>
      <p:pic>
        <p:nvPicPr>
          <p:cNvPr id="6" name="Picture 16" descr="MPj0422649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1948466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8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19150"/>
          </a:xfrm>
        </p:spPr>
        <p:txBody>
          <a:bodyPr/>
          <a:lstStyle/>
          <a:p>
            <a:r>
              <a:rPr lang="en-US" dirty="0" smtClean="0"/>
              <a:t>Sangster’s TOP TEN List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6400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4. Show me the love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6366" y="1885950"/>
            <a:ext cx="388083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Invest in building and maintaining relationships with prospects and those who influence and source projects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Target </a:t>
            </a:r>
            <a:r>
              <a:rPr lang="en-US" sz="14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strategic relationships – everyone has limited resources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Face </a:t>
            </a:r>
            <a:r>
              <a:rPr lang="en-US" sz="14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time is important – building trust and credibility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Get </a:t>
            </a:r>
            <a:r>
              <a:rPr lang="en-US" sz="14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decision-makers to your community</a:t>
            </a:r>
          </a:p>
        </p:txBody>
      </p:sp>
      <p:pic>
        <p:nvPicPr>
          <p:cNvPr id="45062" name="Picture 6" descr="http://en.trend.az/article_photo/Handshake_Album_04120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85169"/>
            <a:ext cx="2073472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19150"/>
          </a:xfrm>
        </p:spPr>
        <p:txBody>
          <a:bodyPr/>
          <a:lstStyle/>
          <a:p>
            <a:r>
              <a:rPr lang="en-US" dirty="0" smtClean="0"/>
              <a:t>Sangster’s TOP TEN List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6400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3. We’re ONE big, happy family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96215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Take a seamless and integrated approach when coordinating project resources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Regional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Local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State 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Utilities</a:t>
            </a:r>
          </a:p>
          <a:p>
            <a:pPr marL="228600" lvl="1" indent="-228600" eaLnBrk="1" hangingPunct="1">
              <a:lnSpc>
                <a:spcPct val="90000"/>
              </a:lnSpc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With compressed process and decision times,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coordination </a:t>
            </a: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is critical – can be a filter</a:t>
            </a:r>
          </a:p>
        </p:txBody>
      </p:sp>
      <p:pic>
        <p:nvPicPr>
          <p:cNvPr id="57346" name="Picture 2" descr="http://www.sitcomsonline.com/photos/leaveittobeaveron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23950"/>
            <a:ext cx="24288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19150"/>
          </a:xfrm>
        </p:spPr>
        <p:txBody>
          <a:bodyPr/>
          <a:lstStyle/>
          <a:p>
            <a:r>
              <a:rPr lang="en-US" dirty="0" smtClean="0"/>
              <a:t>Sangster’s TOP TEN List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7391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2. Good information can put you on the map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962418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Invest in developing a superior website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Easy to navigate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Current &amp; accurate information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Maps &amp; visuals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Detailed contact info (who to call)</a:t>
            </a:r>
          </a:p>
          <a:p>
            <a:pPr marL="228600" lvl="1" indent="-228600" eaLnBrk="1" hangingPunct="1">
              <a:lnSpc>
                <a:spcPct val="90000"/>
              </a:lnSpc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Personal touch – high level of response with current information </a:t>
            </a:r>
          </a:p>
        </p:txBody>
      </p:sp>
      <p:pic>
        <p:nvPicPr>
          <p:cNvPr id="6" name="Picture 9" descr="websites-u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1600" y="1962150"/>
            <a:ext cx="29892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2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19150"/>
          </a:xfrm>
        </p:spPr>
        <p:txBody>
          <a:bodyPr/>
          <a:lstStyle/>
          <a:p>
            <a:r>
              <a:rPr lang="en-US" dirty="0" smtClean="0"/>
              <a:t>Sangster’s TOP TEN List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57912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1. Become a word in the dictionary… the next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2266950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Branding can be a differentiator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One KC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Charlotte </a:t>
            </a: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USA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Austin- The Human Capital</a:t>
            </a:r>
          </a:p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cs typeface="Arial" charset="0"/>
              </a:rPr>
              <a:t>Target, Target, Target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cs typeface="Arial" charset="0"/>
              </a:rPr>
              <a:t>Strategic advertising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cs typeface="Arial" charset="0"/>
              </a:rPr>
              <a:t>Familiarization tours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cs typeface="Arial" charset="0"/>
              </a:rPr>
              <a:t>Frequent “touches”</a:t>
            </a:r>
            <a:endParaRPr lang="en-US" sz="1400" dirty="0">
              <a:solidFill>
                <a:srgbClr val="000000"/>
              </a:solidFill>
              <a:latin typeface="Univers LT Std 57 Cn" pitchFamily="34" charset="0"/>
              <a:cs typeface="Arial" charset="0"/>
            </a:endParaRPr>
          </a:p>
        </p:txBody>
      </p:sp>
      <p:pic>
        <p:nvPicPr>
          <p:cNvPr id="7" name="Picture 6" descr="http://topendsports.com/clipart/pics/albums/other/target_practice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2034303"/>
            <a:ext cx="1446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94357"/>
            <a:ext cx="2523114" cy="50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Linked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97632"/>
            <a:ext cx="1464529" cy="39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8286" y="971550"/>
            <a:ext cx="2216784" cy="174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Twitter.com">
            <a:hlinkClick r:id="rId7" tooltip="Twitter: hom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028950"/>
            <a:ext cx="2101682" cy="49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57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8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Decision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6324600" cy="4191000"/>
          </a:xfrm>
          <a:solidFill>
            <a:schemeClr val="bg1"/>
          </a:solidFill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Can </a:t>
            </a: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I attract, recruit, and retain the talent and expertise to be successful?</a:t>
            </a:r>
          </a:p>
          <a:p>
            <a:pPr eaLnBrk="1" hangingPunct="1">
              <a:lnSpc>
                <a:spcPct val="90000"/>
              </a:lnSpc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There is a “Need for Speed” </a:t>
            </a:r>
            <a:r>
              <a:rPr lang="en-US" sz="16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– sometimes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Must be responsive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Must have product/inventory</a:t>
            </a:r>
          </a:p>
          <a:p>
            <a:pPr eaLnBrk="1" hangingPunct="1">
              <a:lnSpc>
                <a:spcPct val="90000"/>
              </a:lnSpc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Incentives</a:t>
            </a:r>
            <a:r>
              <a:rPr lang="en-US" sz="16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 – flexibility Is important </a:t>
            </a:r>
            <a:br>
              <a:rPr lang="en-US" sz="16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</a:br>
            <a:r>
              <a:rPr lang="en-US" sz="16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“One size does not fit all”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Creative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Performance-based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Front-end loaded</a:t>
            </a:r>
          </a:p>
          <a:p>
            <a:pPr eaLnBrk="1" hangingPunct="1">
              <a:lnSpc>
                <a:spcPct val="90000"/>
              </a:lnSpc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It’s About COST! </a:t>
            </a:r>
            <a:r>
              <a:rPr lang="en-US" sz="16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– Every facet of the location decision process is competitive.  Locations must offer a cost-competitive business environment.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4" descr="MCj0434749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72424" y="4125624"/>
            <a:ext cx="960725" cy="96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runswick and Glynn County Development Authorit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83" y="1657350"/>
            <a:ext cx="3950967" cy="12954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069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</a:t>
            </a:r>
            <a:r>
              <a:rPr lang="en-US" dirty="0" smtClean="0"/>
              <a:t>Location </a:t>
            </a:r>
            <a:r>
              <a:rPr lang="en-US" dirty="0" smtClean="0"/>
              <a:t>Decision – The Process</a:t>
            </a:r>
            <a:endParaRPr lang="en-US" dirty="0"/>
          </a:p>
        </p:txBody>
      </p:sp>
      <p:pic>
        <p:nvPicPr>
          <p:cNvPr id="4" name="Picture 3" descr="Funnel with Content.jpg"/>
          <p:cNvPicPr>
            <a:picLocks noChangeAspect="1"/>
          </p:cNvPicPr>
          <p:nvPr/>
        </p:nvPicPr>
        <p:blipFill>
          <a:blip r:embed="rId2" cstate="print"/>
          <a:srcRect l="16870" t="26051" r="19419" b="24242"/>
          <a:stretch>
            <a:fillRect/>
          </a:stretch>
        </p:blipFill>
        <p:spPr>
          <a:xfrm>
            <a:off x="2286000" y="895349"/>
            <a:ext cx="4267200" cy="43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Location Drivers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70013" y="1123950"/>
            <a:ext cx="35131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4060AF"/>
                </a:solidFill>
                <a:latin typeface="Comic Sans MS" pitchFamily="66" charset="0"/>
              </a:rPr>
              <a:t>Workforce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24337" y="2724150"/>
            <a:ext cx="307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Futura Hv BT" pitchFamily="34" charset="0"/>
              </a:rPr>
              <a:t>Quality of Life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3681412"/>
            <a:ext cx="2274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5A447A"/>
                </a:solidFill>
                <a:latin typeface="Futura Hv BT" pitchFamily="34" charset="0"/>
              </a:rPr>
              <a:t>Operating Environment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23013" y="1443037"/>
            <a:ext cx="2195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739600"/>
                </a:solidFill>
                <a:latin typeface="Lucida Sans" pitchFamily="34" charset="0"/>
              </a:rPr>
              <a:t>Economic Incentives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18100" y="3705845"/>
            <a:ext cx="240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EAAB00"/>
                </a:solidFill>
                <a:latin typeface="Arial Black" pitchFamily="34" charset="0"/>
              </a:rPr>
              <a:t>Accessibility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9600" y="2266950"/>
            <a:ext cx="1747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D52B1E"/>
                </a:solidFill>
                <a:latin typeface="Futura Hv BT" pitchFamily="34" charset="0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40752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19150"/>
          </a:xfrm>
        </p:spPr>
        <p:txBody>
          <a:bodyPr/>
          <a:lstStyle/>
          <a:p>
            <a:r>
              <a:rPr lang="en-US" dirty="0" smtClean="0"/>
              <a:t>Sangster’s TOP TEN List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0"/>
            <a:ext cx="51054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Best Practices to Help Position Your </a:t>
            </a:r>
            <a:r>
              <a:rPr lang="en-US" sz="2800" dirty="0" smtClean="0">
                <a:solidFill>
                  <a:schemeClr val="tx1"/>
                </a:solidFill>
              </a:rPr>
              <a:t>Region </a:t>
            </a:r>
            <a:r>
              <a:rPr lang="en-US" sz="2800" dirty="0" smtClean="0">
                <a:solidFill>
                  <a:schemeClr val="tx1"/>
                </a:solidFill>
              </a:rPr>
              <a:t>to </a:t>
            </a:r>
            <a:r>
              <a:rPr lang="en-US" sz="2800" dirty="0" smtClean="0">
                <a:solidFill>
                  <a:schemeClr val="tx1"/>
                </a:solidFill>
              </a:rPr>
              <a:t>be More Competitive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12" descr="F%20Hand%20Playing%20Chess"/>
          <p:cNvPicPr>
            <a:picLocks noChangeAspect="1" noChangeArrowheads="1"/>
          </p:cNvPicPr>
          <p:nvPr/>
        </p:nvPicPr>
        <p:blipFill>
          <a:blip r:embed="rId2" cstate="screen"/>
          <a:srcRect l="3542" t="3693" r="2361" b="3693"/>
          <a:stretch>
            <a:fillRect/>
          </a:stretch>
        </p:blipFill>
        <p:spPr bwMode="auto">
          <a:xfrm>
            <a:off x="5791200" y="1657350"/>
            <a:ext cx="2689225" cy="1973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61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19150"/>
          </a:xfrm>
        </p:spPr>
        <p:txBody>
          <a:bodyPr/>
          <a:lstStyle/>
          <a:p>
            <a:r>
              <a:rPr lang="en-US" dirty="0" smtClean="0"/>
              <a:t>Sangster’s TOP TEN List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6400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10. Don’t pretend to be something that you aren’t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2266950"/>
            <a:ext cx="3505200" cy="208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Align local and regional strengths and assets with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economic development </a:t>
            </a: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vision and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strategies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 Quality jobs mean different things to different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communities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 What do you want to be when you grow up?</a:t>
            </a:r>
          </a:p>
        </p:txBody>
      </p:sp>
      <p:pic>
        <p:nvPicPr>
          <p:cNvPr id="7" name="Picture 24" descr="aton490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1200" y="1999622"/>
            <a:ext cx="226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1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19150"/>
          </a:xfrm>
        </p:spPr>
        <p:txBody>
          <a:bodyPr/>
          <a:lstStyle/>
          <a:p>
            <a:r>
              <a:rPr lang="en-US" dirty="0" smtClean="0"/>
              <a:t>Sangster’s TOP TEN List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6400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9. If you don’t know where you’re going, it’s pretty hard to get there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226695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It’s critical to establish public policies to support your economic development vision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Transportation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Infrastructure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Education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Culture</a:t>
            </a:r>
          </a:p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Perceptions ARE reality- especially negative ones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</p:txBody>
      </p:sp>
      <p:pic>
        <p:nvPicPr>
          <p:cNvPr id="6" name="Picture 2" descr="C:\Documents and Settings\hadowdel\Local Settings\Temp\Temporary Internet Files\Content.IE5\18WA2G9P\MP9004394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62150"/>
            <a:ext cx="1664762" cy="248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85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19150"/>
          </a:xfrm>
        </p:spPr>
        <p:txBody>
          <a:bodyPr/>
          <a:lstStyle/>
          <a:p>
            <a:r>
              <a:rPr lang="en-US" dirty="0" smtClean="0"/>
              <a:t>Sangster’s TOP TEN List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6400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8. Put innovative tools in your toolbox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226695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Offer a variety of innovative incentive tools to meet unique needs of projects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Flexible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Customizable</a:t>
            </a:r>
          </a:p>
          <a:p>
            <a:pPr lvl="1" eaLnBrk="1" hangingPunct="1">
              <a:lnSpc>
                <a:spcPct val="90000"/>
              </a:lnSpc>
              <a:buClr>
                <a:srgbClr val="766A6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Streamline application &amp; approval processes</a:t>
            </a:r>
            <a:endParaRPr lang="en-US" sz="1400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</p:txBody>
      </p:sp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1600" y="1733550"/>
            <a:ext cx="3144837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00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19150"/>
          </a:xfrm>
        </p:spPr>
        <p:txBody>
          <a:bodyPr/>
          <a:lstStyle/>
          <a:p>
            <a:r>
              <a:rPr lang="en-US" dirty="0" smtClean="0"/>
              <a:t>Sangster’s TOP TEN List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6400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7. We’re different- we promise!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226695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Univers LT Std 57 Cn"/>
                <a:ea typeface="Univers LT Std 57 Cn" pitchFamily="34" charset="0"/>
                <a:cs typeface="Univers LT Std 57 C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Quality of life is NOT a major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differentiator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You MUST be able to communicate what differentiates you from your </a:t>
            </a:r>
            <a:r>
              <a:rPr lang="en-US" sz="1600" b="1" dirty="0" smtClean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competition</a:t>
            </a:r>
            <a:endParaRPr lang="en-US" sz="1600" b="1" dirty="0">
              <a:solidFill>
                <a:srgbClr val="000000"/>
              </a:solidFill>
              <a:latin typeface="Univers LT Std 57 Cn" pitchFamily="34" charset="0"/>
              <a:ea typeface="+mn-ea"/>
              <a:cs typeface="Arial" charset="0"/>
            </a:endParaRPr>
          </a:p>
          <a:p>
            <a:pPr marL="228600" indent="-228600" eaLnBrk="1" hangingPunct="1">
              <a:spcBef>
                <a:spcPct val="25000"/>
              </a:spcBef>
              <a:buClr>
                <a:srgbClr val="4060AF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Univers LT Std 57 Cn" pitchFamily="34" charset="0"/>
                <a:ea typeface="+mn-ea"/>
                <a:cs typeface="Arial" charset="0"/>
              </a:rPr>
              <a:t>Why Your Community?</a:t>
            </a:r>
          </a:p>
        </p:txBody>
      </p:sp>
      <p:pic>
        <p:nvPicPr>
          <p:cNvPr id="6" name="Picture 24" descr="MPj04024400000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1809750"/>
            <a:ext cx="3444689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25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5E84B7"/>
      </a:dk2>
      <a:lt2>
        <a:srgbClr val="4A9A86"/>
      </a:lt2>
      <a:accent1>
        <a:srgbClr val="EBB670"/>
      </a:accent1>
      <a:accent2>
        <a:srgbClr val="65146F"/>
      </a:accent2>
      <a:accent3>
        <a:srgbClr val="FFFFFF"/>
      </a:accent3>
      <a:accent4>
        <a:srgbClr val="000000"/>
      </a:accent4>
      <a:accent5>
        <a:srgbClr val="F3D7BB"/>
      </a:accent5>
      <a:accent6>
        <a:srgbClr val="5B1164"/>
      </a:accent6>
      <a:hlink>
        <a:srgbClr val="D65048"/>
      </a:hlink>
      <a:folHlink>
        <a:srgbClr val="C4BB9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5E84B7"/>
        </a:dk2>
        <a:lt2>
          <a:srgbClr val="4A9A86"/>
        </a:lt2>
        <a:accent1>
          <a:srgbClr val="EBB670"/>
        </a:accent1>
        <a:accent2>
          <a:srgbClr val="65146F"/>
        </a:accent2>
        <a:accent3>
          <a:srgbClr val="FFFFFF"/>
        </a:accent3>
        <a:accent4>
          <a:srgbClr val="000000"/>
        </a:accent4>
        <a:accent5>
          <a:srgbClr val="F3D7BB"/>
        </a:accent5>
        <a:accent6>
          <a:srgbClr val="5B1164"/>
        </a:accent6>
        <a:hlink>
          <a:srgbClr val="D65048"/>
        </a:hlink>
        <a:folHlink>
          <a:srgbClr val="C4BB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84898B0-B599-4DC5-BA5B-85382F8165B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13813</TotalTime>
  <Words>568</Words>
  <Application>Microsoft Office PowerPoint</Application>
  <PresentationFormat>On-screen Show (16:9)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1_Office Theme</vt:lpstr>
      <vt:lpstr>2_Office Theme</vt:lpstr>
      <vt:lpstr>1_Default Design</vt:lpstr>
      <vt:lpstr>Play to Win</vt:lpstr>
      <vt:lpstr>Location Decision Trends</vt:lpstr>
      <vt:lpstr>Strategic Location Decision – The Process</vt:lpstr>
      <vt:lpstr>Strategic Location Drivers</vt:lpstr>
      <vt:lpstr>Sangster’s TOP TEN List</vt:lpstr>
      <vt:lpstr>Sangster’s TOP TEN List</vt:lpstr>
      <vt:lpstr>Sangster’s TOP TEN List</vt:lpstr>
      <vt:lpstr>Sangster’s TOP TEN List</vt:lpstr>
      <vt:lpstr>Sangster’s TOP TEN List</vt:lpstr>
      <vt:lpstr>Sangster’s TOP TEN List</vt:lpstr>
      <vt:lpstr>Sangster’s TOP TEN List</vt:lpstr>
      <vt:lpstr>Sangster’s TOP TEN List</vt:lpstr>
      <vt:lpstr>Sangster’s TOP TEN List</vt:lpstr>
      <vt:lpstr>Sangster’s TOP TEN List</vt:lpstr>
      <vt:lpstr>Sangster’s TOP TEN List</vt:lpstr>
      <vt:lpstr>Sangster’s TOP TEN List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STBOLTON</dc:creator>
  <cp:lastModifiedBy>Sangster, Jonathan Lloyd</cp:lastModifiedBy>
  <cp:revision>420</cp:revision>
  <cp:lastPrinted>2013-05-22T20:02:42Z</cp:lastPrinted>
  <dcterms:created xsi:type="dcterms:W3CDTF">2012-01-04T22:18:04Z</dcterms:created>
  <dcterms:modified xsi:type="dcterms:W3CDTF">2014-08-26T19:53:59Z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-594494400</vt:i4>
  </property>
  <property fmtid="{D5CDD505-2E9C-101B-9397-08002B2CF9AE}" pid="3" name="_NewReviewCycle">
    <vt:lpwstr/>
  </property>
  <property fmtid="{D5CDD505-2E9C-101B-9397-08002B2CF9AE}" pid="4" name="_EmailSubject">
    <vt:lpwstr>Presentation for Thursday</vt:lpwstr>
  </property>
  <property fmtid="{D5CDD505-2E9C-101B-9397-08002B2CF9AE}" pid="5" name="_AuthorEmail">
    <vt:lpwstr>JLSANGST@SOUTHERNCO.COM</vt:lpwstr>
  </property>
  <property fmtid="{D5CDD505-2E9C-101B-9397-08002B2CF9AE}" pid="6" name="_AuthorEmailDisplayName">
    <vt:lpwstr>Sangster, Jonathan Lloyd</vt:lpwstr>
  </property>
</Properties>
</file>