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customXml/itemProps8.xml" ContentType="application/vnd.openxmlformats-officedocument.customXmlProperties+xml"/>
  <Override PartName="/customXml/itemProps1.xml" ContentType="application/vnd.openxmlformats-officedocument.customXmlProperties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handoutMasters/handoutMaster1.xml" ContentType="application/vnd.openxmlformats-officedocument.presentationml.handoutMaster+xml"/>
  <Override PartName="/customXml/itemProps7.xml" ContentType="application/vnd.openxmlformats-officedocument.customXmlProperties+xml"/>
  <Override PartName="/ppt/slideLayouts/slideLayout15.xml" ContentType="application/vnd.openxmlformats-officedocument.presentationml.slideLayout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customXml/itemProps6.xml" ContentType="application/vnd.openxmlformats-officedocument.customXmlProperties+xml"/>
  <Override PartName="/ppt/slideLayouts/slideLayout14.xml" ContentType="application/vnd.openxmlformats-officedocument.presentationml.slideLayout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4.xml" ContentType="application/vnd.openxmlformats-officedocument.theme+xml"/>
  <Override PartName="/customXml/itemProps5.xml" ContentType="application/vnd.openxmlformats-officedocument.customXmlProperties+xml"/>
  <Override PartName="/ppt/slideLayouts/slideLayout13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customXml/itemProps4.xml" ContentType="application/vnd.openxmlformats-officedocument.customXmlProperties+xml"/>
  <Override PartName="/ppt/slideLayouts/slideLayout12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customXml/itemProps3.xml" ContentType="application/vnd.openxmlformats-officedocument.customXmlProperti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7.xml" ContentType="application/vnd.openxmlformats-officedocument.presentationml.slideLayout+xml"/>
  <Override PartName="/customXml/itemProps9.xml" ContentType="application/vnd.openxmlformats-officedocument.customXmlProperties+xml"/>
  <Override PartName="/ppt/theme/theme1.xml" ContentType="application/vnd.openxmlformats-officedocument.theme+xml"/>
  <Override PartName="/customXml/itemProps2.xml" ContentType="application/vnd.openxmlformats-officedocument.customXmlProperties+xml"/>
  <Override PartName="/ppt/slideLayouts/slideLayout10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6.xml" ContentType="application/vnd.openxmlformats-officedocument.presentationml.slide+xml"/>
  <Default Extension="rels" ContentType="application/vnd.openxmlformats-package.relationships+xml"/>
  <Override PartName="/ppt/slideLayouts/slideLayout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0"/>
    <p:sldMasterId id="2147483660" r:id="rId11"/>
  </p:sldMasterIdLst>
  <p:notesMasterIdLst>
    <p:notesMasterId r:id="rId32"/>
  </p:notesMasterIdLst>
  <p:handoutMasterIdLst>
    <p:handoutMasterId r:id="rId33"/>
  </p:handoutMasterIdLst>
  <p:sldIdLst>
    <p:sldId id="306" r:id="rId12"/>
    <p:sldId id="258" r:id="rId13"/>
    <p:sldId id="259" r:id="rId14"/>
    <p:sldId id="260" r:id="rId15"/>
    <p:sldId id="262" r:id="rId16"/>
    <p:sldId id="263" r:id="rId17"/>
    <p:sldId id="264" r:id="rId18"/>
    <p:sldId id="321" r:id="rId19"/>
    <p:sldId id="334" r:id="rId20"/>
    <p:sldId id="340" r:id="rId21"/>
    <p:sldId id="335" r:id="rId22"/>
    <p:sldId id="266" r:id="rId23"/>
    <p:sldId id="336" r:id="rId24"/>
    <p:sldId id="267" r:id="rId25"/>
    <p:sldId id="270" r:id="rId26"/>
    <p:sldId id="314" r:id="rId27"/>
    <p:sldId id="268" r:id="rId28"/>
    <p:sldId id="337" r:id="rId29"/>
    <p:sldId id="341" r:id="rId30"/>
    <p:sldId id="300" r:id="rId3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F58220"/>
    <a:srgbClr val="8DC63F"/>
    <a:srgbClr val="FBB034"/>
    <a:srgbClr val="49A942"/>
    <a:srgbClr val="F56600"/>
    <a:srgbClr val="D5E04E"/>
    <a:srgbClr val="E0F3AE"/>
    <a:srgbClr val="FFDD00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="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3208" autoAdjust="0"/>
    <p:restoredTop sz="80952" autoAdjust="0"/>
  </p:normalViewPr>
  <p:slideViewPr>
    <p:cSldViewPr>
      <p:cViewPr varScale="1">
        <p:scale>
          <a:sx n="133" d="100"/>
          <a:sy n="133" d="100"/>
        </p:scale>
        <p:origin x="-19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9.xml"/><Relationship Id="rId21" Type="http://schemas.openxmlformats.org/officeDocument/2006/relationships/slide" Target="slides/slide10.xml"/><Relationship Id="rId22" Type="http://schemas.openxmlformats.org/officeDocument/2006/relationships/slide" Target="slides/slide11.xml"/><Relationship Id="rId23" Type="http://schemas.openxmlformats.org/officeDocument/2006/relationships/slide" Target="slides/slide12.xml"/><Relationship Id="rId24" Type="http://schemas.openxmlformats.org/officeDocument/2006/relationships/slide" Target="slides/slide13.xml"/><Relationship Id="rId25" Type="http://schemas.openxmlformats.org/officeDocument/2006/relationships/slide" Target="slides/slide14.xml"/><Relationship Id="rId26" Type="http://schemas.openxmlformats.org/officeDocument/2006/relationships/slide" Target="slides/slide15.xml"/><Relationship Id="rId27" Type="http://schemas.openxmlformats.org/officeDocument/2006/relationships/slide" Target="slides/slide16.xml"/><Relationship Id="rId28" Type="http://schemas.openxmlformats.org/officeDocument/2006/relationships/slide" Target="slides/slide17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customXml" Target="../customXml/item5.xml"/><Relationship Id="rId30" Type="http://schemas.openxmlformats.org/officeDocument/2006/relationships/slide" Target="slides/slide19.xml"/><Relationship Id="rId31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9" Type="http://schemas.openxmlformats.org/officeDocument/2006/relationships/customXml" Target="../customXml/item9.xml"/><Relationship Id="rId6" Type="http://schemas.openxmlformats.org/officeDocument/2006/relationships/customXml" Target="../customXml/item6.xml"/><Relationship Id="rId7" Type="http://schemas.openxmlformats.org/officeDocument/2006/relationships/customXml" Target="../customXml/item7.xml"/><Relationship Id="rId8" Type="http://schemas.openxmlformats.org/officeDocument/2006/relationships/customXml" Target="../customXml/item8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.xml"/><Relationship Id="rId11" Type="http://schemas.openxmlformats.org/officeDocument/2006/relationships/slideMaster" Target="slideMasters/slideMaster2.xml"/><Relationship Id="rId12" Type="http://schemas.openxmlformats.org/officeDocument/2006/relationships/slide" Target="slides/slide1.xml"/><Relationship Id="rId13" Type="http://schemas.openxmlformats.org/officeDocument/2006/relationships/slide" Target="slides/slide2.xml"/><Relationship Id="rId14" Type="http://schemas.openxmlformats.org/officeDocument/2006/relationships/slide" Target="slides/slide3.xml"/><Relationship Id="rId15" Type="http://schemas.openxmlformats.org/officeDocument/2006/relationships/slide" Target="slides/slide4.xml"/><Relationship Id="rId16" Type="http://schemas.openxmlformats.org/officeDocument/2006/relationships/slide" Target="slides/slide5.xml"/><Relationship Id="rId17" Type="http://schemas.openxmlformats.org/officeDocument/2006/relationships/slide" Target="slides/slide6.xml"/><Relationship Id="rId18" Type="http://schemas.openxmlformats.org/officeDocument/2006/relationships/slide" Target="slides/slide7.xml"/><Relationship Id="rId19" Type="http://schemas.openxmlformats.org/officeDocument/2006/relationships/slide" Target="slides/slide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r">
              <a:defRPr sz="1200"/>
            </a:lvl1pPr>
          </a:lstStyle>
          <a:p>
            <a:fld id="{A33CE6E2-D870-401B-8D7C-842048F8E36A}" type="datetimeFigureOut">
              <a:rPr lang="en-US" smtClean="0"/>
              <a:pPr/>
              <a:t>8/27/14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0" y="8829967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r">
              <a:defRPr sz="1200"/>
            </a:lvl1pPr>
          </a:lstStyle>
          <a:p>
            <a:fld id="{7452F267-8CFA-42F5-B84E-956ED58EDD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93438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r">
              <a:defRPr sz="1200"/>
            </a:lvl1pPr>
          </a:lstStyle>
          <a:p>
            <a:fld id="{EF5BD6D6-7D18-4612-864A-B41E6898BEE1}" type="datetimeFigureOut">
              <a:rPr lang="en-US" smtClean="0"/>
              <a:pPr/>
              <a:t>8/26/14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6" tIns="46583" rIns="93166" bIns="4658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3166" tIns="46583" rIns="93166" bIns="4658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7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r">
              <a:defRPr sz="1200"/>
            </a:lvl1pPr>
          </a:lstStyle>
          <a:p>
            <a:fld id="{A156E221-1EF8-49EE-9C2A-9AB7AFDF52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19381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3190"/>
            <a:fld id="{B5D59963-776E-43D7-9D71-8E08AC4D3EE7}" type="slidenum">
              <a:rPr lang="en-US" smtClean="0">
                <a:ea typeface="ＭＳ Ｐゴシック"/>
                <a:cs typeface="ＭＳ Ｐゴシック"/>
              </a:rPr>
              <a:pPr defTabSz="903190"/>
              <a:t>2</a:t>
            </a:fld>
            <a:endParaRPr 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140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3125"/>
            <a:fld id="{B5D59963-776E-43D7-9D71-8E08AC4D3EE7}" type="slidenum">
              <a:rPr lang="en-US" smtClean="0">
                <a:solidFill>
                  <a:prstClr val="black"/>
                </a:solidFill>
                <a:ea typeface="ＭＳ Ｐゴシック"/>
                <a:cs typeface="ＭＳ Ｐゴシック"/>
              </a:rPr>
              <a:pPr defTabSz="903125"/>
              <a:t>11</a:t>
            </a:fld>
            <a:endParaRPr lang="en-US" dirty="0" smtClean="0">
              <a:solidFill>
                <a:prstClr val="black"/>
              </a:solidFill>
              <a:ea typeface="ＭＳ Ｐゴシック"/>
              <a:cs typeface="ＭＳ Ｐゴシック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21167">
              <a:defRPr/>
            </a:pPr>
            <a:r>
              <a:rPr lang="en-US" dirty="0" smtClean="0">
                <a:ea typeface="ＭＳ Ｐゴシック"/>
              </a:rPr>
              <a:t>Added 7/23/14</a:t>
            </a:r>
          </a:p>
          <a:p>
            <a:pPr eaLnBrk="1" hangingPunct="1"/>
            <a:endParaRPr lang="en-US" dirty="0" smtClean="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1402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ea typeface="ＭＳ Ｐゴシック"/>
              </a:rPr>
              <a:t>Updated</a:t>
            </a:r>
            <a:r>
              <a:rPr lang="en-US" baseline="0" dirty="0" smtClean="0">
                <a:ea typeface="ＭＳ Ｐゴシック"/>
              </a:rPr>
              <a:t> 7/25/2014</a:t>
            </a:r>
            <a:endParaRPr lang="en-US" dirty="0" smtClean="0">
              <a:ea typeface="ＭＳ Ｐゴシック"/>
            </a:endParaRP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3190"/>
            <a:fld id="{8050F2C8-DFE7-4A4F-BCF9-0CF31F64FC94}" type="slidenum">
              <a:rPr lang="en-US" smtClean="0">
                <a:ea typeface="ＭＳ Ｐゴシック"/>
                <a:cs typeface="ＭＳ Ｐゴシック"/>
              </a:rPr>
              <a:pPr defTabSz="903190"/>
              <a:t>12</a:t>
            </a:fld>
            <a:endParaRPr lang="en-US" dirty="0" smtClean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926175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Added 7/23/14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6E221-1EF8-49EE-9C2A-9AB7AFDF524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367497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ＭＳ Ｐゴシック"/>
            </a:endParaRPr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3190"/>
            <a:fld id="{42D93A4A-8069-4747-8F18-7AEAD8CF6678}" type="slidenum">
              <a:rPr lang="en-US" smtClean="0">
                <a:ea typeface="ＭＳ Ｐゴシック"/>
                <a:cs typeface="ＭＳ Ｐゴシック"/>
              </a:rPr>
              <a:pPr defTabSz="903190"/>
              <a:t>14</a:t>
            </a:fld>
            <a:endParaRPr lang="en-US" dirty="0" smtClean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444905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ea typeface="ＭＳ Ｐゴシック"/>
              </a:rPr>
              <a:t>Updated 7/23/14</a:t>
            </a:r>
          </a:p>
          <a:p>
            <a:r>
              <a:rPr lang="en-US" dirty="0" smtClean="0">
                <a:ea typeface="ＭＳ Ｐゴシック"/>
              </a:rPr>
              <a:t>Map</a:t>
            </a:r>
            <a:r>
              <a:rPr lang="en-US" baseline="0" dirty="0" smtClean="0">
                <a:ea typeface="ＭＳ Ｐゴシック"/>
              </a:rPr>
              <a:t> created by EMC</a:t>
            </a:r>
            <a:endParaRPr lang="en-US" dirty="0" smtClean="0">
              <a:ea typeface="ＭＳ Ｐゴシック"/>
            </a:endParaRPr>
          </a:p>
          <a:p>
            <a:endParaRPr lang="en-US" dirty="0" smtClean="0">
              <a:ea typeface="ＭＳ Ｐゴシック"/>
            </a:endParaRPr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3190"/>
            <a:fld id="{2F545DA1-27D2-4812-BC22-67BDFA6517D1}" type="slidenum">
              <a:rPr lang="en-US" smtClean="0">
                <a:ea typeface="ＭＳ Ｐゴシック"/>
                <a:cs typeface="ＭＳ Ｐゴシック"/>
              </a:rPr>
              <a:pPr defTabSz="903190"/>
              <a:t>15</a:t>
            </a:fld>
            <a:endParaRPr lang="en-US" dirty="0" smtClean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656690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ea typeface="ＭＳ Ｐゴシック"/>
              </a:rPr>
              <a:t>Updated 5/14/13</a:t>
            </a:r>
          </a:p>
          <a:p>
            <a:r>
              <a:rPr lang="en-US" dirty="0" smtClean="0">
                <a:ea typeface="ＭＳ Ｐゴシック"/>
              </a:rPr>
              <a:t>Map</a:t>
            </a:r>
            <a:r>
              <a:rPr lang="en-US" baseline="0" dirty="0" smtClean="0">
                <a:ea typeface="ＭＳ Ｐゴシック"/>
              </a:rPr>
              <a:t> created by EMC</a:t>
            </a:r>
            <a:endParaRPr lang="en-US" dirty="0" smtClean="0">
              <a:ea typeface="ＭＳ Ｐゴシック"/>
            </a:endParaRPr>
          </a:p>
          <a:p>
            <a:endParaRPr lang="en-US" dirty="0" smtClean="0">
              <a:ea typeface="ＭＳ Ｐゴシック"/>
            </a:endParaRPr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3190"/>
            <a:fld id="{2F545DA1-27D2-4812-BC22-67BDFA6517D1}" type="slidenum">
              <a:rPr lang="en-US" smtClean="0">
                <a:ea typeface="ＭＳ Ｐゴシック"/>
                <a:cs typeface="ＭＳ Ｐゴシック"/>
              </a:rPr>
              <a:pPr defTabSz="903190"/>
              <a:t>16</a:t>
            </a:fld>
            <a:endParaRPr lang="en-US" dirty="0" smtClean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526871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Updated 7/23/14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6B2A5B-B0AE-466C-9774-E3E31F0DC56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793405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6B2A5B-B0AE-466C-9774-E3E31F0DC56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941494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6B2A5B-B0AE-466C-9774-E3E31F0DC56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257267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08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ＭＳ Ｐゴシック"/>
            </a:endParaRPr>
          </a:p>
        </p:txBody>
      </p:sp>
      <p:sp>
        <p:nvSpPr>
          <p:cNvPr id="2508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3190"/>
            <a:fld id="{831771D2-5914-48DE-BEB2-527325BCEAA7}" type="slidenum">
              <a:rPr lang="en-US" smtClean="0">
                <a:ea typeface="ＭＳ Ｐゴシック"/>
                <a:cs typeface="ＭＳ Ｐゴシック"/>
              </a:rPr>
              <a:pPr defTabSz="903190"/>
              <a:t>20</a:t>
            </a:fld>
            <a:endParaRPr lang="en-US" dirty="0" smtClean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63631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6B2A5B-B0AE-466C-9774-E3E31F0DC56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35536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6B2A5B-B0AE-466C-9774-E3E31F0DC56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51139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ＭＳ Ｐゴシック"/>
            </a:endParaRP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3190"/>
            <a:fld id="{5AB33177-D1B1-447B-A699-B81E9A303AD3}" type="slidenum">
              <a:rPr lang="en-US" smtClean="0">
                <a:ea typeface="ＭＳ Ｐゴシック"/>
                <a:cs typeface="ＭＳ Ｐゴシック"/>
              </a:rPr>
              <a:pPr defTabSz="903190"/>
              <a:t>5</a:t>
            </a:fld>
            <a:endParaRPr lang="en-US" dirty="0" smtClean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90253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6B2A5B-B0AE-466C-9774-E3E31F0DC56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84000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6B2A5B-B0AE-466C-9774-E3E31F0DC56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15960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400" dirty="0">
                <a:ea typeface="ＭＳ Ｐゴシック"/>
              </a:rPr>
              <a:t>Updated 7/24/2014</a:t>
            </a:r>
          </a:p>
          <a:p>
            <a:endParaRPr lang="en-US" sz="1400" dirty="0">
              <a:ea typeface="ＭＳ Ｐゴシック"/>
            </a:endParaRPr>
          </a:p>
          <a:p>
            <a:r>
              <a:rPr lang="en-US" sz="1400" dirty="0">
                <a:ea typeface="ＭＳ Ｐゴシック"/>
              </a:rPr>
              <a:t>Southeast: </a:t>
            </a:r>
          </a:p>
          <a:p>
            <a:r>
              <a:rPr lang="en-US" sz="1400" dirty="0">
                <a:ea typeface="ＭＳ Ｐゴシック"/>
              </a:rPr>
              <a:t>3 states in SE in the top 10 fastest growing in the nation: SC (10), FL (7), TX (4)</a:t>
            </a:r>
          </a:p>
          <a:p>
            <a:endParaRPr lang="en-US" sz="1400" dirty="0">
              <a:ea typeface="ＭＳ Ｐゴシック"/>
            </a:endParaRPr>
          </a:p>
          <a:p>
            <a:r>
              <a:rPr lang="en-US" sz="1400" dirty="0">
                <a:ea typeface="ＭＳ Ｐゴシック"/>
              </a:rPr>
              <a:t>Sources:</a:t>
            </a:r>
          </a:p>
          <a:p>
            <a:r>
              <a:rPr lang="en-US" sz="1400" dirty="0">
                <a:ea typeface="ＭＳ Ｐゴシック"/>
              </a:rPr>
              <a:t>GDP: Bureau of Economic Analysis</a:t>
            </a:r>
          </a:p>
          <a:p>
            <a:r>
              <a:rPr lang="en-US" sz="1400" dirty="0">
                <a:ea typeface="ＭＳ Ｐゴシック"/>
              </a:rPr>
              <a:t>Population: US Census Bureau</a:t>
            </a: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3190"/>
            <a:fld id="{FB558F97-E886-4C7C-81E1-FAC99BFB69E0}" type="slidenum">
              <a:rPr lang="en-US" smtClean="0">
                <a:ea typeface="ＭＳ Ｐゴシック"/>
                <a:cs typeface="ＭＳ Ｐゴシック"/>
              </a:rPr>
              <a:pPr defTabSz="903190"/>
              <a:t>8</a:t>
            </a:fld>
            <a:endParaRPr lang="en-US" dirty="0" smtClean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16714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21167">
              <a:defRPr/>
            </a:pPr>
            <a:r>
              <a:rPr lang="en-US" sz="1400" dirty="0">
                <a:ea typeface="ＭＳ Ｐゴシック"/>
              </a:rPr>
              <a:t>Added 7/23/14</a:t>
            </a:r>
          </a:p>
          <a:p>
            <a:endParaRPr lang="en-US" sz="1400" dirty="0">
              <a:ea typeface="ＭＳ Ｐゴシック"/>
            </a:endParaRPr>
          </a:p>
          <a:p>
            <a:r>
              <a:rPr lang="en-US" sz="1400" dirty="0">
                <a:ea typeface="ＭＳ Ｐゴシック"/>
              </a:rPr>
              <a:t>Southeast: </a:t>
            </a:r>
          </a:p>
          <a:p>
            <a:r>
              <a:rPr lang="en-US" sz="1400" dirty="0">
                <a:ea typeface="ＭＳ Ｐゴシック"/>
              </a:rPr>
              <a:t>4 states in SE in the top 10 fastest growing in the nation: GA (7</a:t>
            </a:r>
            <a:r>
              <a:rPr lang="en-US" sz="1400" baseline="30000" dirty="0">
                <a:ea typeface="ＭＳ Ｐゴシック"/>
              </a:rPr>
              <a:t>th</a:t>
            </a:r>
            <a:r>
              <a:rPr lang="en-US" sz="1400" dirty="0">
                <a:ea typeface="ＭＳ Ｐゴシック"/>
              </a:rPr>
              <a:t>) and TX (4</a:t>
            </a:r>
            <a:r>
              <a:rPr lang="en-US" sz="1400" baseline="30000" dirty="0">
                <a:ea typeface="ＭＳ Ｐゴシック"/>
              </a:rPr>
              <a:t>th</a:t>
            </a:r>
            <a:r>
              <a:rPr lang="en-US" sz="1400" dirty="0">
                <a:ea typeface="ＭＳ Ｐゴシック"/>
              </a:rPr>
              <a:t>), North Carolina (6</a:t>
            </a:r>
            <a:r>
              <a:rPr lang="en-US" sz="1400" baseline="30000" dirty="0">
                <a:ea typeface="ＭＳ Ｐゴシック"/>
              </a:rPr>
              <a:t>th</a:t>
            </a:r>
            <a:r>
              <a:rPr lang="en-US" sz="1400" dirty="0">
                <a:ea typeface="ＭＳ Ｐゴシック"/>
              </a:rPr>
              <a:t>), Florida (8</a:t>
            </a:r>
            <a:r>
              <a:rPr lang="en-US" sz="1400" baseline="30000" dirty="0">
                <a:ea typeface="ＭＳ Ｐゴシック"/>
              </a:rPr>
              <a:t>th</a:t>
            </a:r>
            <a:r>
              <a:rPr lang="en-US" sz="1400" dirty="0">
                <a:ea typeface="ＭＳ Ｐゴシック"/>
              </a:rPr>
              <a:t>)</a:t>
            </a:r>
          </a:p>
          <a:p>
            <a:r>
              <a:rPr lang="en-US" sz="1400" dirty="0">
                <a:ea typeface="ＭＳ Ｐゴシック"/>
              </a:rPr>
              <a:t>Georgia:</a:t>
            </a:r>
          </a:p>
          <a:p>
            <a:endParaRPr lang="en-US" sz="1400" dirty="0">
              <a:ea typeface="ＭＳ Ｐゴシック"/>
            </a:endParaRPr>
          </a:p>
          <a:p>
            <a:r>
              <a:rPr lang="en-US" sz="1400" dirty="0">
                <a:ea typeface="ＭＳ Ｐゴシック"/>
              </a:rPr>
              <a:t>Sources:</a:t>
            </a:r>
          </a:p>
          <a:p>
            <a:r>
              <a:rPr lang="en-US" sz="1400" dirty="0">
                <a:ea typeface="ＭＳ Ｐゴシック"/>
              </a:rPr>
              <a:t>GDP: Bureau of Economic Analysis</a:t>
            </a:r>
          </a:p>
          <a:p>
            <a:r>
              <a:rPr lang="en-US" sz="1400" dirty="0">
                <a:ea typeface="ＭＳ Ｐゴシック"/>
              </a:rPr>
              <a:t>Population: US Census Bureau</a:t>
            </a: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3125"/>
            <a:fld id="{FB558F97-E886-4C7C-81E1-FAC99BFB69E0}" type="slidenum">
              <a:rPr lang="en-US" smtClean="0">
                <a:solidFill>
                  <a:prstClr val="black"/>
                </a:solidFill>
                <a:ea typeface="ＭＳ Ｐゴシック"/>
                <a:cs typeface="ＭＳ Ｐゴシック"/>
              </a:rPr>
              <a:pPr defTabSz="903125"/>
              <a:t>9</a:t>
            </a:fld>
            <a:endParaRPr lang="en-US" dirty="0" smtClean="0">
              <a:solidFill>
                <a:prstClr val="black"/>
              </a:solidFill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16714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400" dirty="0">
                <a:ea typeface="ＭＳ Ｐゴシック"/>
              </a:rPr>
              <a:t>Updated 7/24/2014</a:t>
            </a:r>
          </a:p>
          <a:p>
            <a:endParaRPr lang="en-US" sz="1400" dirty="0">
              <a:ea typeface="ＭＳ Ｐゴシック"/>
            </a:endParaRPr>
          </a:p>
          <a:p>
            <a:r>
              <a:rPr lang="en-US" sz="1400" dirty="0">
                <a:ea typeface="ＭＳ Ｐゴシック"/>
              </a:rPr>
              <a:t>Southeast: </a:t>
            </a:r>
          </a:p>
          <a:p>
            <a:r>
              <a:rPr lang="en-US" sz="1400" dirty="0">
                <a:ea typeface="ＭＳ Ｐゴシック"/>
              </a:rPr>
              <a:t>3 states in SE in the top 10 fastest growing in the nation: SC (10), FL (7), TX (4)</a:t>
            </a:r>
          </a:p>
          <a:p>
            <a:endParaRPr lang="en-US" sz="1400" dirty="0">
              <a:ea typeface="ＭＳ Ｐゴシック"/>
            </a:endParaRPr>
          </a:p>
          <a:p>
            <a:r>
              <a:rPr lang="en-US" sz="1400" dirty="0">
                <a:ea typeface="ＭＳ Ｐゴシック"/>
              </a:rPr>
              <a:t>Sources:</a:t>
            </a:r>
          </a:p>
          <a:p>
            <a:r>
              <a:rPr lang="en-US" sz="1400" dirty="0">
                <a:ea typeface="ＭＳ Ｐゴシック"/>
              </a:rPr>
              <a:t>GDP: Bureau of Economic Analysis</a:t>
            </a:r>
          </a:p>
          <a:p>
            <a:r>
              <a:rPr lang="en-US" sz="1400" dirty="0">
                <a:ea typeface="ＭＳ Ｐゴシック"/>
              </a:rPr>
              <a:t>Population: US Census Bureau</a:t>
            </a: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3190"/>
            <a:fld id="{FB558F97-E886-4C7C-81E1-FAC99BFB69E0}" type="slidenum">
              <a:rPr lang="en-US" smtClean="0">
                <a:ea typeface="ＭＳ Ｐゴシック"/>
                <a:cs typeface="ＭＳ Ｐゴシック"/>
              </a:rPr>
              <a:pPr defTabSz="903190"/>
              <a:t>10</a:t>
            </a:fld>
            <a:endParaRPr lang="en-US" dirty="0" smtClean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2097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lobal Powerpoint_cover_16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F5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9E46C-E87B-4152-8B18-6EA985F48740}" type="datetimeFigureOut">
              <a:rPr lang="en-US" smtClean="0"/>
              <a:pPr/>
              <a:t>8/26/14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2D6C-590A-4EE5-8326-273CF8D987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 cap="all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rgbClr val="F56600"/>
              </a:buClr>
              <a:buSzPct val="75000"/>
              <a:buFont typeface="Arial" pitchFamily="34" charset="0"/>
              <a:buChar char="►"/>
              <a:defRPr sz="2800">
                <a:latin typeface="Arial" pitchFamily="34" charset="0"/>
                <a:cs typeface="Arial" pitchFamily="34" charset="0"/>
              </a:defRPr>
            </a:lvl1pPr>
            <a:lvl2pPr>
              <a:buClr>
                <a:srgbClr val="F56600"/>
              </a:buClr>
              <a:buSzPct val="75000"/>
              <a:buFont typeface="Arial" pitchFamily="34" charset="0"/>
              <a:buChar char="►"/>
              <a:defRPr sz="2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56600"/>
              </a:buClr>
              <a:buSzPct val="75000"/>
              <a:buFont typeface="Arial" pitchFamily="34" charset="0"/>
              <a:buChar char="►"/>
              <a:defRPr sz="2200">
                <a:latin typeface="Arial" pitchFamily="34" charset="0"/>
                <a:cs typeface="Arial" pitchFamily="34" charset="0"/>
              </a:defRPr>
            </a:lvl3pPr>
            <a:lvl4pPr>
              <a:buClr>
                <a:srgbClr val="F56600"/>
              </a:buClr>
              <a:buSzPct val="75000"/>
              <a:buFont typeface="Arial" pitchFamily="34" charset="0"/>
              <a:buChar char="►"/>
              <a:defRPr>
                <a:latin typeface="Arial" pitchFamily="34" charset="0"/>
                <a:cs typeface="Arial" pitchFamily="34" charset="0"/>
              </a:defRPr>
            </a:lvl4pPr>
            <a:lvl5pPr>
              <a:buClr>
                <a:srgbClr val="F56600"/>
              </a:buClr>
              <a:buSzPct val="75000"/>
              <a:buFont typeface="Arial" pitchFamily="34" charset="0"/>
              <a:buChar char="►"/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9E46C-E87B-4152-8B18-6EA985F48740}" type="datetimeFigureOut">
              <a:rPr lang="en-US" smtClean="0"/>
              <a:pPr/>
              <a:t>8/26/14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2D6C-590A-4EE5-8326-273CF8D987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>
            <a:normAutofit/>
          </a:bodyPr>
          <a:lstStyle>
            <a:lvl1pPr>
              <a:defRPr sz="3200" b="1" cap="all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buClr>
                <a:srgbClr val="F56600"/>
              </a:buClr>
              <a:buSzPct val="75000"/>
              <a:buFont typeface="Arial" pitchFamily="34" charset="0"/>
              <a:buChar char="►"/>
              <a:defRPr sz="2800">
                <a:latin typeface="Arial" pitchFamily="34" charset="0"/>
                <a:cs typeface="Arial" pitchFamily="34" charset="0"/>
              </a:defRPr>
            </a:lvl1pPr>
            <a:lvl2pPr>
              <a:buClr>
                <a:srgbClr val="F56600"/>
              </a:buClr>
              <a:buSzPct val="75000"/>
              <a:buFont typeface="Arial" pitchFamily="34" charset="0"/>
              <a:buChar char="►"/>
              <a:defRPr sz="2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56600"/>
              </a:buClr>
              <a:buSzPct val="75000"/>
              <a:buFont typeface="Arial" pitchFamily="34" charset="0"/>
              <a:buChar char="►"/>
              <a:defRPr sz="2200">
                <a:latin typeface="Arial" pitchFamily="34" charset="0"/>
                <a:cs typeface="Arial" pitchFamily="34" charset="0"/>
              </a:defRPr>
            </a:lvl3pPr>
            <a:lvl4pPr>
              <a:buClr>
                <a:srgbClr val="F56600"/>
              </a:buClr>
              <a:buSzPct val="75000"/>
              <a:buFont typeface="Arial" pitchFamily="34" charset="0"/>
              <a:buChar char="►"/>
              <a:defRPr>
                <a:latin typeface="Arial" pitchFamily="34" charset="0"/>
                <a:cs typeface="Arial" pitchFamily="34" charset="0"/>
              </a:defRPr>
            </a:lvl4pPr>
            <a:lvl5pPr>
              <a:buClr>
                <a:srgbClr val="F56600"/>
              </a:buClr>
              <a:buSzPct val="75000"/>
              <a:buFont typeface="Arial" pitchFamily="34" charset="0"/>
              <a:buChar char="►"/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9E46C-E87B-4152-8B18-6EA985F48740}" type="datetimeFigureOut">
              <a:rPr lang="en-US" smtClean="0"/>
              <a:pPr/>
              <a:t>8/26/14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2D6C-590A-4EE5-8326-273CF8D987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F582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E9E46C-E87B-4152-8B18-6EA985F48740}" type="datetimeFigureOut">
              <a:rPr lang="en-US" smtClean="0">
                <a:solidFill>
                  <a:prstClr val="black"/>
                </a:solidFill>
              </a:rPr>
              <a:pPr/>
              <a:t>8/26/14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382D6C-590A-4EE5-8326-273CF8D987F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95108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 cap="all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1200"/>
              </a:spcAft>
              <a:buClr>
                <a:srgbClr val="F56600"/>
              </a:buClr>
              <a:buSzPct val="75000"/>
              <a:buFont typeface="Arial" pitchFamily="34" charset="0"/>
              <a:buChar char="►"/>
              <a:defRPr sz="2400">
                <a:latin typeface="Arial" pitchFamily="34" charset="0"/>
                <a:cs typeface="Arial" pitchFamily="34" charset="0"/>
              </a:defRPr>
            </a:lvl1pPr>
            <a:lvl2pPr marL="685800" indent="-287338">
              <a:spcBef>
                <a:spcPts val="0"/>
              </a:spcBef>
              <a:spcAft>
                <a:spcPts val="1200"/>
              </a:spcAft>
              <a:buClr>
                <a:srgbClr val="F56600"/>
              </a:buClr>
              <a:buSzPct val="75000"/>
              <a:buFont typeface="Arial" pitchFamily="34" charset="0"/>
              <a:buChar char="►"/>
              <a:defRPr sz="2200">
                <a:latin typeface="Arial" pitchFamily="34" charset="0"/>
                <a:cs typeface="Arial" pitchFamily="34" charset="0"/>
              </a:defRPr>
            </a:lvl2pPr>
            <a:lvl3pPr marL="973138" indent="-287338">
              <a:spcBef>
                <a:spcPts val="0"/>
              </a:spcBef>
              <a:spcAft>
                <a:spcPts val="1200"/>
              </a:spcAft>
              <a:buClr>
                <a:srgbClr val="F56600"/>
              </a:buClr>
              <a:buSzPct val="75000"/>
              <a:buFont typeface="Arial" pitchFamily="34" charset="0"/>
              <a:buChar char="►"/>
              <a:defRPr sz="2000">
                <a:latin typeface="Arial" pitchFamily="34" charset="0"/>
                <a:cs typeface="Arial" pitchFamily="34" charset="0"/>
              </a:defRPr>
            </a:lvl3pPr>
            <a:lvl4pPr marL="1201738" indent="-228600">
              <a:spcBef>
                <a:spcPts val="0"/>
              </a:spcBef>
              <a:spcAft>
                <a:spcPts val="1200"/>
              </a:spcAft>
              <a:buClr>
                <a:srgbClr val="F56600"/>
              </a:buClr>
              <a:buSzPct val="75000"/>
              <a:buFont typeface="Arial" pitchFamily="34" charset="0"/>
              <a:buChar char="►"/>
              <a:defRPr sz="1800">
                <a:latin typeface="Arial" pitchFamily="34" charset="0"/>
                <a:cs typeface="Arial" pitchFamily="34" charset="0"/>
              </a:defRPr>
            </a:lvl4pPr>
            <a:lvl5pPr marL="1430338" indent="-228600">
              <a:spcBef>
                <a:spcPts val="0"/>
              </a:spcBef>
              <a:spcAft>
                <a:spcPts val="1200"/>
              </a:spcAft>
              <a:buClr>
                <a:srgbClr val="F56600"/>
              </a:buClr>
              <a:buSzPct val="75000"/>
              <a:buFont typeface="Arial" pitchFamily="34" charset="0"/>
              <a:buChar char="►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E9E46C-E87B-4152-8B18-6EA985F48740}" type="datetimeFigureOut">
              <a:rPr lang="en-US" smtClean="0">
                <a:solidFill>
                  <a:prstClr val="black"/>
                </a:solidFill>
              </a:rPr>
              <a:pPr/>
              <a:t>8/26/14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382D6C-590A-4EE5-8326-273CF8D987F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15820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 cap="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E9E46C-E87B-4152-8B18-6EA985F48740}" type="datetimeFigureOut">
              <a:rPr lang="en-US" smtClean="0">
                <a:solidFill>
                  <a:prstClr val="black"/>
                </a:solidFill>
              </a:rPr>
              <a:pPr/>
              <a:t>8/26/14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382D6C-590A-4EE5-8326-273CF8D987F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33470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 cap="all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F56600"/>
              </a:buClr>
              <a:buSzPct val="75000"/>
              <a:buFont typeface="Arial" pitchFamily="34" charset="0"/>
              <a:buChar char="►"/>
              <a:defRPr sz="2400">
                <a:latin typeface="Arial" pitchFamily="34" charset="0"/>
                <a:cs typeface="Arial" pitchFamily="34" charset="0"/>
              </a:defRPr>
            </a:lvl1pPr>
            <a:lvl2pPr>
              <a:buClr>
                <a:srgbClr val="F56600"/>
              </a:buClr>
              <a:buSzPct val="75000"/>
              <a:buFont typeface="Arial" pitchFamily="34" charset="0"/>
              <a:buChar char="►"/>
              <a:defRPr sz="22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56600"/>
              </a:buClr>
              <a:buSzPct val="75000"/>
              <a:buFont typeface="Arial" pitchFamily="34" charset="0"/>
              <a:buChar char="►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F56600"/>
              </a:buClr>
              <a:buSzPct val="75000"/>
              <a:buFont typeface="Arial" pitchFamily="34" charset="0"/>
              <a:buChar char="►"/>
              <a:defRPr sz="1800">
                <a:latin typeface="Arial" pitchFamily="34" charset="0"/>
                <a:cs typeface="Arial" pitchFamily="34" charset="0"/>
              </a:defRPr>
            </a:lvl4pPr>
            <a:lvl5pPr>
              <a:buClr>
                <a:srgbClr val="F56600"/>
              </a:buClr>
              <a:buSzPct val="75000"/>
              <a:buFont typeface="Arial" pitchFamily="34" charset="0"/>
              <a:buChar char="►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F56600"/>
              </a:buClr>
              <a:buSzPct val="75000"/>
              <a:buFont typeface="Arial" pitchFamily="34" charset="0"/>
              <a:buChar char="►"/>
              <a:defRPr sz="2400">
                <a:latin typeface="Arial" pitchFamily="34" charset="0"/>
                <a:cs typeface="Arial" pitchFamily="34" charset="0"/>
              </a:defRPr>
            </a:lvl1pPr>
            <a:lvl2pPr>
              <a:buClr>
                <a:srgbClr val="F56600"/>
              </a:buClr>
              <a:buSzPct val="75000"/>
              <a:buFont typeface="Arial" pitchFamily="34" charset="0"/>
              <a:buChar char="►"/>
              <a:defRPr sz="22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56600"/>
              </a:buClr>
              <a:buSzPct val="75000"/>
              <a:buFont typeface="Arial" pitchFamily="34" charset="0"/>
              <a:buChar char="►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F56600"/>
              </a:buClr>
              <a:buSzPct val="75000"/>
              <a:buFont typeface="Arial" pitchFamily="34" charset="0"/>
              <a:buChar char="►"/>
              <a:defRPr sz="1800">
                <a:latin typeface="Arial" pitchFamily="34" charset="0"/>
                <a:cs typeface="Arial" pitchFamily="34" charset="0"/>
              </a:defRPr>
            </a:lvl4pPr>
            <a:lvl5pPr>
              <a:buClr>
                <a:srgbClr val="F56600"/>
              </a:buClr>
              <a:buSzPct val="75000"/>
              <a:buFont typeface="Arial" pitchFamily="34" charset="0"/>
              <a:buChar char="►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E9E46C-E87B-4152-8B18-6EA985F48740}" type="datetimeFigureOut">
              <a:rPr lang="en-US" smtClean="0">
                <a:solidFill>
                  <a:prstClr val="black"/>
                </a:solidFill>
              </a:rPr>
              <a:pPr/>
              <a:t>8/26/14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382D6C-590A-4EE5-8326-273CF8D987F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4660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 cap="all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F56600"/>
              </a:buClr>
              <a:buSzPct val="75000"/>
              <a:buFont typeface="Arial" pitchFamily="34" charset="0"/>
              <a:buChar char="►"/>
              <a:defRPr sz="2400">
                <a:latin typeface="Arial" pitchFamily="34" charset="0"/>
                <a:cs typeface="Arial" pitchFamily="34" charset="0"/>
              </a:defRPr>
            </a:lvl1pPr>
            <a:lvl2pPr>
              <a:buClr>
                <a:srgbClr val="F56600"/>
              </a:buClr>
              <a:buSzPct val="75000"/>
              <a:buFont typeface="Arial" pitchFamily="34" charset="0"/>
              <a:buChar char="►"/>
              <a:defRPr sz="22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56600"/>
              </a:buClr>
              <a:buSzPct val="75000"/>
              <a:buFont typeface="Arial" pitchFamily="34" charset="0"/>
              <a:buChar char="►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F56600"/>
              </a:buClr>
              <a:buSzPct val="75000"/>
              <a:buFont typeface="Arial" pitchFamily="34" charset="0"/>
              <a:buChar char="►"/>
              <a:defRPr sz="1800">
                <a:latin typeface="Arial" pitchFamily="34" charset="0"/>
                <a:cs typeface="Arial" pitchFamily="34" charset="0"/>
              </a:defRPr>
            </a:lvl4pPr>
            <a:lvl5pPr>
              <a:buClr>
                <a:srgbClr val="F56600"/>
              </a:buClr>
              <a:buSzPct val="75000"/>
              <a:buFont typeface="Arial" pitchFamily="34" charset="0"/>
              <a:buChar char="►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F56600"/>
              </a:buClr>
              <a:buSzPct val="75000"/>
              <a:buFont typeface="Arial" pitchFamily="34" charset="0"/>
              <a:buChar char="►"/>
              <a:defRPr sz="2400">
                <a:latin typeface="Arial" pitchFamily="34" charset="0"/>
                <a:cs typeface="Arial" pitchFamily="34" charset="0"/>
              </a:defRPr>
            </a:lvl1pPr>
            <a:lvl2pPr>
              <a:buClr>
                <a:srgbClr val="F56600"/>
              </a:buClr>
              <a:buSzPct val="75000"/>
              <a:buFont typeface="Arial" pitchFamily="34" charset="0"/>
              <a:buChar char="►"/>
              <a:defRPr sz="22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56600"/>
              </a:buClr>
              <a:buSzPct val="75000"/>
              <a:buFont typeface="Arial" pitchFamily="34" charset="0"/>
              <a:buChar char="►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F56600"/>
              </a:buClr>
              <a:buSzPct val="75000"/>
              <a:buFont typeface="Arial" pitchFamily="34" charset="0"/>
              <a:buChar char="►"/>
              <a:defRPr sz="1800">
                <a:latin typeface="Arial" pitchFamily="34" charset="0"/>
                <a:cs typeface="Arial" pitchFamily="34" charset="0"/>
              </a:defRPr>
            </a:lvl4pPr>
            <a:lvl5pPr>
              <a:buClr>
                <a:srgbClr val="F56600"/>
              </a:buClr>
              <a:buSzPct val="75000"/>
              <a:buFont typeface="Arial" pitchFamily="34" charset="0"/>
              <a:buChar char="►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E9E46C-E87B-4152-8B18-6EA985F48740}" type="datetimeFigureOut">
              <a:rPr lang="en-US" smtClean="0">
                <a:solidFill>
                  <a:prstClr val="black"/>
                </a:solidFill>
              </a:rPr>
              <a:pPr/>
              <a:t>8/26/14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382D6C-590A-4EE5-8326-273CF8D987F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97512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 cap="all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E9E46C-E87B-4152-8B18-6EA985F48740}" type="datetimeFigureOut">
              <a:rPr lang="en-US" smtClean="0">
                <a:solidFill>
                  <a:prstClr val="black"/>
                </a:solidFill>
              </a:rPr>
              <a:pPr/>
              <a:t>8/26/14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382D6C-590A-4EE5-8326-273CF8D987F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713059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E9E46C-E87B-4152-8B18-6EA985F48740}" type="datetimeFigureOut">
              <a:rPr lang="en-US" smtClean="0">
                <a:solidFill>
                  <a:prstClr val="black"/>
                </a:solidFill>
              </a:rPr>
              <a:pPr/>
              <a:t>8/26/14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382D6C-590A-4EE5-8326-273CF8D987F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029664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buClr>
                <a:srgbClr val="F56600"/>
              </a:buClr>
              <a:buSzPct val="75000"/>
              <a:buFont typeface="Arial" pitchFamily="34" charset="0"/>
              <a:buChar char="►"/>
              <a:defRPr sz="2800">
                <a:latin typeface="Arial" pitchFamily="34" charset="0"/>
                <a:cs typeface="Arial" pitchFamily="34" charset="0"/>
              </a:defRPr>
            </a:lvl1pPr>
            <a:lvl2pPr>
              <a:buClr>
                <a:srgbClr val="F56600"/>
              </a:buClr>
              <a:buSzPct val="75000"/>
              <a:buFont typeface="Arial" pitchFamily="34" charset="0"/>
              <a:buChar char="►"/>
              <a:defRPr sz="2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56600"/>
              </a:buClr>
              <a:buSzPct val="75000"/>
              <a:buFont typeface="Arial" pitchFamily="34" charset="0"/>
              <a:buChar char="►"/>
              <a:defRPr sz="2200">
                <a:latin typeface="Arial" pitchFamily="34" charset="0"/>
                <a:cs typeface="Arial" pitchFamily="34" charset="0"/>
              </a:defRPr>
            </a:lvl3pPr>
            <a:lvl4pPr>
              <a:buClr>
                <a:srgbClr val="F56600"/>
              </a:buClr>
              <a:buSzPct val="75000"/>
              <a:buFont typeface="Arial" pitchFamily="34" charset="0"/>
              <a:buChar char="►"/>
              <a:defRPr sz="2000">
                <a:latin typeface="Arial" pitchFamily="34" charset="0"/>
                <a:cs typeface="Arial" pitchFamily="34" charset="0"/>
              </a:defRPr>
            </a:lvl4pPr>
            <a:lvl5pPr>
              <a:buClr>
                <a:srgbClr val="F56600"/>
              </a:buClr>
              <a:buSzPct val="75000"/>
              <a:buFont typeface="Arial" pitchFamily="34" charset="0"/>
              <a:buChar char="►"/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E9E46C-E87B-4152-8B18-6EA985F48740}" type="datetimeFigureOut">
              <a:rPr lang="en-US" smtClean="0">
                <a:solidFill>
                  <a:prstClr val="black"/>
                </a:solidFill>
              </a:rPr>
              <a:pPr/>
              <a:t>8/26/14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382D6C-590A-4EE5-8326-273CF8D987F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77111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800" b="1" cap="all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spcBef>
                <a:spcPts val="0"/>
              </a:spcBef>
              <a:spcAft>
                <a:spcPts val="1200"/>
              </a:spcAft>
              <a:buClr>
                <a:srgbClr val="F56600"/>
              </a:buClr>
              <a:buSzPct val="75000"/>
              <a:buFont typeface="Arial" pitchFamily="34" charset="0"/>
              <a:buChar char="►"/>
              <a:defRPr sz="2400">
                <a:latin typeface="Arial" pitchFamily="34" charset="0"/>
                <a:cs typeface="Arial" pitchFamily="34" charset="0"/>
              </a:defRPr>
            </a:lvl1pPr>
            <a:lvl2pPr marL="685800" indent="-287338">
              <a:spcBef>
                <a:spcPts val="0"/>
              </a:spcBef>
              <a:spcAft>
                <a:spcPts val="1200"/>
              </a:spcAft>
              <a:buClr>
                <a:srgbClr val="F56600"/>
              </a:buClr>
              <a:buSzPct val="75000"/>
              <a:buFont typeface="Arial" pitchFamily="34" charset="0"/>
              <a:buChar char="►"/>
              <a:defRPr sz="2200">
                <a:latin typeface="Arial" pitchFamily="34" charset="0"/>
                <a:cs typeface="Arial" pitchFamily="34" charset="0"/>
              </a:defRPr>
            </a:lvl2pPr>
            <a:lvl3pPr marL="973138" indent="-287338">
              <a:spcBef>
                <a:spcPts val="0"/>
              </a:spcBef>
              <a:spcAft>
                <a:spcPts val="1200"/>
              </a:spcAft>
              <a:buClr>
                <a:srgbClr val="F56600"/>
              </a:buClr>
              <a:buSzPct val="75000"/>
              <a:buFont typeface="Arial" pitchFamily="34" charset="0"/>
              <a:buChar char="►"/>
              <a:defRPr sz="2000">
                <a:latin typeface="Arial" pitchFamily="34" charset="0"/>
                <a:cs typeface="Arial" pitchFamily="34" charset="0"/>
              </a:defRPr>
            </a:lvl3pPr>
            <a:lvl4pPr marL="1201738" indent="-228600">
              <a:spcBef>
                <a:spcPts val="0"/>
              </a:spcBef>
              <a:spcAft>
                <a:spcPts val="1200"/>
              </a:spcAft>
              <a:buClr>
                <a:srgbClr val="F56600"/>
              </a:buClr>
              <a:buSzPct val="75000"/>
              <a:buFont typeface="Arial" pitchFamily="34" charset="0"/>
              <a:buChar char="►"/>
              <a:defRPr sz="1800">
                <a:latin typeface="Arial" pitchFamily="34" charset="0"/>
                <a:cs typeface="Arial" pitchFamily="34" charset="0"/>
              </a:defRPr>
            </a:lvl4pPr>
            <a:lvl5pPr marL="1430338" indent="-228600">
              <a:spcBef>
                <a:spcPts val="0"/>
              </a:spcBef>
              <a:spcAft>
                <a:spcPts val="1200"/>
              </a:spcAft>
              <a:buClr>
                <a:srgbClr val="F56600"/>
              </a:buClr>
              <a:buSzPct val="75000"/>
              <a:buFont typeface="Arial" pitchFamily="34" charset="0"/>
              <a:buChar char="►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9E46C-E87B-4152-8B18-6EA985F48740}" type="datetimeFigureOut">
              <a:rPr lang="en-US" smtClean="0"/>
              <a:pPr/>
              <a:t>8/26/14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2D6C-590A-4EE5-8326-273CF8D987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 cap="all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E9E46C-E87B-4152-8B18-6EA985F48740}" type="datetimeFigureOut">
              <a:rPr lang="en-US" smtClean="0">
                <a:solidFill>
                  <a:prstClr val="black"/>
                </a:solidFill>
              </a:rPr>
              <a:pPr/>
              <a:t>8/26/14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382D6C-590A-4EE5-8326-273CF8D987F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733392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 cap="all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F56600"/>
              </a:buClr>
              <a:buSzPct val="75000"/>
              <a:buFont typeface="Arial" pitchFamily="34" charset="0"/>
              <a:buChar char="►"/>
              <a:defRPr sz="2800">
                <a:latin typeface="Arial" pitchFamily="34" charset="0"/>
                <a:cs typeface="Arial" pitchFamily="34" charset="0"/>
              </a:defRPr>
            </a:lvl1pPr>
            <a:lvl2pPr>
              <a:buClr>
                <a:srgbClr val="F56600"/>
              </a:buClr>
              <a:buSzPct val="75000"/>
              <a:buFont typeface="Arial" pitchFamily="34" charset="0"/>
              <a:buChar char="►"/>
              <a:defRPr sz="2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56600"/>
              </a:buClr>
              <a:buSzPct val="75000"/>
              <a:buFont typeface="Arial" pitchFamily="34" charset="0"/>
              <a:buChar char="►"/>
              <a:defRPr sz="2200">
                <a:latin typeface="Arial" pitchFamily="34" charset="0"/>
                <a:cs typeface="Arial" pitchFamily="34" charset="0"/>
              </a:defRPr>
            </a:lvl3pPr>
            <a:lvl4pPr>
              <a:buClr>
                <a:srgbClr val="F56600"/>
              </a:buClr>
              <a:buSzPct val="75000"/>
              <a:buFont typeface="Arial" pitchFamily="34" charset="0"/>
              <a:buChar char="►"/>
              <a:defRPr>
                <a:latin typeface="Arial" pitchFamily="34" charset="0"/>
                <a:cs typeface="Arial" pitchFamily="34" charset="0"/>
              </a:defRPr>
            </a:lvl4pPr>
            <a:lvl5pPr>
              <a:buClr>
                <a:srgbClr val="F56600"/>
              </a:buClr>
              <a:buSzPct val="75000"/>
              <a:buFont typeface="Arial" pitchFamily="34" charset="0"/>
              <a:buChar char="►"/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E9E46C-E87B-4152-8B18-6EA985F48740}" type="datetimeFigureOut">
              <a:rPr lang="en-US" smtClean="0">
                <a:solidFill>
                  <a:prstClr val="black"/>
                </a:solidFill>
              </a:rPr>
              <a:pPr/>
              <a:t>8/26/14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382D6C-590A-4EE5-8326-273CF8D987F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30847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3200" b="1" cap="all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F56600"/>
              </a:buClr>
              <a:buSzPct val="75000"/>
              <a:buFont typeface="Arial" pitchFamily="34" charset="0"/>
              <a:buChar char="►"/>
              <a:defRPr sz="2800">
                <a:latin typeface="Arial" pitchFamily="34" charset="0"/>
                <a:cs typeface="Arial" pitchFamily="34" charset="0"/>
              </a:defRPr>
            </a:lvl1pPr>
            <a:lvl2pPr>
              <a:buClr>
                <a:srgbClr val="F56600"/>
              </a:buClr>
              <a:buSzPct val="75000"/>
              <a:buFont typeface="Arial" pitchFamily="34" charset="0"/>
              <a:buChar char="►"/>
              <a:defRPr sz="2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56600"/>
              </a:buClr>
              <a:buSzPct val="75000"/>
              <a:buFont typeface="Arial" pitchFamily="34" charset="0"/>
              <a:buChar char="►"/>
              <a:defRPr sz="2200">
                <a:latin typeface="Arial" pitchFamily="34" charset="0"/>
                <a:cs typeface="Arial" pitchFamily="34" charset="0"/>
              </a:defRPr>
            </a:lvl3pPr>
            <a:lvl4pPr>
              <a:buClr>
                <a:srgbClr val="F56600"/>
              </a:buClr>
              <a:buSzPct val="75000"/>
              <a:buFont typeface="Arial" pitchFamily="34" charset="0"/>
              <a:buChar char="►"/>
              <a:defRPr>
                <a:latin typeface="Arial" pitchFamily="34" charset="0"/>
                <a:cs typeface="Arial" pitchFamily="34" charset="0"/>
              </a:defRPr>
            </a:lvl4pPr>
            <a:lvl5pPr>
              <a:buClr>
                <a:srgbClr val="F56600"/>
              </a:buClr>
              <a:buSzPct val="75000"/>
              <a:buFont typeface="Arial" pitchFamily="34" charset="0"/>
              <a:buChar char="►"/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E9E46C-E87B-4152-8B18-6EA985F48740}" type="datetimeFigureOut">
              <a:rPr lang="en-US" smtClean="0">
                <a:solidFill>
                  <a:prstClr val="black"/>
                </a:solidFill>
              </a:rPr>
              <a:pPr/>
              <a:t>8/26/14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382D6C-590A-4EE5-8326-273CF8D987F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11264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9E46C-E87B-4152-8B18-6EA985F48740}" type="datetimeFigureOut">
              <a:rPr lang="en-US" smtClean="0"/>
              <a:pPr/>
              <a:t>8/26/14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2D6C-590A-4EE5-8326-273CF8D987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800" b="1" cap="all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rgbClr val="F56600"/>
              </a:buClr>
              <a:buSzPct val="75000"/>
              <a:buFont typeface="Arial" pitchFamily="34" charset="0"/>
              <a:buChar char="►"/>
              <a:defRPr sz="2400">
                <a:latin typeface="Arial" pitchFamily="34" charset="0"/>
                <a:cs typeface="Arial" pitchFamily="34" charset="0"/>
              </a:defRPr>
            </a:lvl1pPr>
            <a:lvl2pPr>
              <a:buClr>
                <a:srgbClr val="F56600"/>
              </a:buClr>
              <a:buSzPct val="75000"/>
              <a:buFont typeface="Arial" pitchFamily="34" charset="0"/>
              <a:buChar char="►"/>
              <a:defRPr sz="22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56600"/>
              </a:buClr>
              <a:buSzPct val="75000"/>
              <a:buFont typeface="Arial" pitchFamily="34" charset="0"/>
              <a:buChar char="►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F56600"/>
              </a:buClr>
              <a:buSzPct val="75000"/>
              <a:buFont typeface="Arial" pitchFamily="34" charset="0"/>
              <a:buChar char="►"/>
              <a:defRPr sz="1800">
                <a:latin typeface="Arial" pitchFamily="34" charset="0"/>
                <a:cs typeface="Arial" pitchFamily="34" charset="0"/>
              </a:defRPr>
            </a:lvl4pPr>
            <a:lvl5pPr>
              <a:buClr>
                <a:srgbClr val="F56600"/>
              </a:buClr>
              <a:buSzPct val="75000"/>
              <a:buFont typeface="Arial" pitchFamily="34" charset="0"/>
              <a:buChar char="►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rgbClr val="F56600"/>
              </a:buClr>
              <a:buSzPct val="75000"/>
              <a:buFont typeface="Arial" pitchFamily="34" charset="0"/>
              <a:buChar char="►"/>
              <a:defRPr sz="2400">
                <a:latin typeface="Arial" pitchFamily="34" charset="0"/>
                <a:cs typeface="Arial" pitchFamily="34" charset="0"/>
              </a:defRPr>
            </a:lvl1pPr>
            <a:lvl2pPr>
              <a:buClr>
                <a:srgbClr val="F56600"/>
              </a:buClr>
              <a:buSzPct val="75000"/>
              <a:buFont typeface="Arial" pitchFamily="34" charset="0"/>
              <a:buChar char="►"/>
              <a:defRPr sz="22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56600"/>
              </a:buClr>
              <a:buSzPct val="75000"/>
              <a:buFont typeface="Arial" pitchFamily="34" charset="0"/>
              <a:buChar char="►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F56600"/>
              </a:buClr>
              <a:buSzPct val="75000"/>
              <a:buFont typeface="Arial" pitchFamily="34" charset="0"/>
              <a:buChar char="►"/>
              <a:defRPr sz="1800">
                <a:latin typeface="Arial" pitchFamily="34" charset="0"/>
                <a:cs typeface="Arial" pitchFamily="34" charset="0"/>
              </a:defRPr>
            </a:lvl4pPr>
            <a:lvl5pPr>
              <a:buClr>
                <a:srgbClr val="F56600"/>
              </a:buClr>
              <a:buSzPct val="75000"/>
              <a:buFont typeface="Arial" pitchFamily="34" charset="0"/>
              <a:buChar char="►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9E46C-E87B-4152-8B18-6EA985F48740}" type="datetimeFigureOut">
              <a:rPr lang="en-US" smtClean="0"/>
              <a:pPr/>
              <a:t>8/26/14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2D6C-590A-4EE5-8326-273CF8D987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800" b="1" cap="all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rgbClr val="F56600"/>
              </a:buClr>
              <a:buSzPct val="75000"/>
              <a:buFont typeface="Arial" pitchFamily="34" charset="0"/>
              <a:buChar char="►"/>
              <a:defRPr sz="2400">
                <a:latin typeface="Arial" pitchFamily="34" charset="0"/>
                <a:cs typeface="Arial" pitchFamily="34" charset="0"/>
              </a:defRPr>
            </a:lvl1pPr>
            <a:lvl2pPr>
              <a:buClr>
                <a:srgbClr val="F56600"/>
              </a:buClr>
              <a:buSzPct val="75000"/>
              <a:buFont typeface="Arial" pitchFamily="34" charset="0"/>
              <a:buChar char="►"/>
              <a:defRPr sz="22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56600"/>
              </a:buClr>
              <a:buSzPct val="75000"/>
              <a:buFont typeface="Arial" pitchFamily="34" charset="0"/>
              <a:buChar char="►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F56600"/>
              </a:buClr>
              <a:buSzPct val="75000"/>
              <a:buFont typeface="Arial" pitchFamily="34" charset="0"/>
              <a:buChar char="►"/>
              <a:defRPr sz="1800">
                <a:latin typeface="Arial" pitchFamily="34" charset="0"/>
                <a:cs typeface="Arial" pitchFamily="34" charset="0"/>
              </a:defRPr>
            </a:lvl4pPr>
            <a:lvl5pPr>
              <a:buClr>
                <a:srgbClr val="F56600"/>
              </a:buClr>
              <a:buSzPct val="75000"/>
              <a:buFont typeface="Arial" pitchFamily="34" charset="0"/>
              <a:buChar char="►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Clr>
                <a:srgbClr val="F56600"/>
              </a:buClr>
              <a:buSzPct val="75000"/>
              <a:buFont typeface="Arial" pitchFamily="34" charset="0"/>
              <a:buChar char="►"/>
              <a:defRPr sz="2400">
                <a:latin typeface="Arial" pitchFamily="34" charset="0"/>
                <a:cs typeface="Arial" pitchFamily="34" charset="0"/>
              </a:defRPr>
            </a:lvl1pPr>
            <a:lvl2pPr>
              <a:buClr>
                <a:srgbClr val="F56600"/>
              </a:buClr>
              <a:buSzPct val="75000"/>
              <a:buFont typeface="Arial" pitchFamily="34" charset="0"/>
              <a:buChar char="►"/>
              <a:defRPr sz="22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56600"/>
              </a:buClr>
              <a:buSzPct val="75000"/>
              <a:buFont typeface="Arial" pitchFamily="34" charset="0"/>
              <a:buChar char="►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F56600"/>
              </a:buClr>
              <a:buSzPct val="75000"/>
              <a:buFont typeface="Arial" pitchFamily="34" charset="0"/>
              <a:buChar char="►"/>
              <a:defRPr sz="1800">
                <a:latin typeface="Arial" pitchFamily="34" charset="0"/>
                <a:cs typeface="Arial" pitchFamily="34" charset="0"/>
              </a:defRPr>
            </a:lvl4pPr>
            <a:lvl5pPr>
              <a:buClr>
                <a:srgbClr val="F56600"/>
              </a:buClr>
              <a:buSzPct val="75000"/>
              <a:buFont typeface="Arial" pitchFamily="34" charset="0"/>
              <a:buChar char="►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9E46C-E87B-4152-8B18-6EA985F48740}" type="datetimeFigureOut">
              <a:rPr lang="en-US" smtClean="0"/>
              <a:pPr/>
              <a:t>8/26/14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2D6C-590A-4EE5-8326-273CF8D987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 cap="all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9E46C-E87B-4152-8B18-6EA985F48740}" type="datetimeFigureOut">
              <a:rPr lang="en-US" smtClean="0"/>
              <a:pPr/>
              <a:t>8/26/14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2D6C-590A-4EE5-8326-273CF8D987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9E46C-E87B-4152-8B18-6EA985F48740}" type="datetimeFigureOut">
              <a:rPr lang="en-US" smtClean="0"/>
              <a:pPr/>
              <a:t>8/26/14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2D6C-590A-4EE5-8326-273CF8D987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buClr>
                <a:srgbClr val="F56600"/>
              </a:buClr>
              <a:buSzPct val="75000"/>
              <a:buFont typeface="Arial" pitchFamily="34" charset="0"/>
              <a:buChar char="►"/>
              <a:defRPr sz="2800">
                <a:latin typeface="Arial" pitchFamily="34" charset="0"/>
                <a:cs typeface="Arial" pitchFamily="34" charset="0"/>
              </a:defRPr>
            </a:lvl1pPr>
            <a:lvl2pPr>
              <a:buClr>
                <a:srgbClr val="F56600"/>
              </a:buClr>
              <a:buSzPct val="75000"/>
              <a:buFont typeface="Arial" pitchFamily="34" charset="0"/>
              <a:buChar char="►"/>
              <a:defRPr sz="2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56600"/>
              </a:buClr>
              <a:buSzPct val="75000"/>
              <a:buFont typeface="Arial" pitchFamily="34" charset="0"/>
              <a:buChar char="►"/>
              <a:defRPr sz="2200">
                <a:latin typeface="Arial" pitchFamily="34" charset="0"/>
                <a:cs typeface="Arial" pitchFamily="34" charset="0"/>
              </a:defRPr>
            </a:lvl3pPr>
            <a:lvl4pPr>
              <a:buClr>
                <a:srgbClr val="F56600"/>
              </a:buClr>
              <a:buSzPct val="75000"/>
              <a:buFont typeface="Arial" pitchFamily="34" charset="0"/>
              <a:buChar char="►"/>
              <a:defRPr sz="2000">
                <a:latin typeface="Arial" pitchFamily="34" charset="0"/>
                <a:cs typeface="Arial" pitchFamily="34" charset="0"/>
              </a:defRPr>
            </a:lvl4pPr>
            <a:lvl5pPr>
              <a:buClr>
                <a:srgbClr val="F56600"/>
              </a:buClr>
              <a:buSzPct val="75000"/>
              <a:buFont typeface="Arial" pitchFamily="34" charset="0"/>
              <a:buChar char="►"/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9E46C-E87B-4152-8B18-6EA985F48740}" type="datetimeFigureOut">
              <a:rPr lang="en-US" smtClean="0"/>
              <a:pPr/>
              <a:t>8/26/14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2D6C-590A-4EE5-8326-273CF8D987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1" cap="all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9E46C-E87B-4152-8B18-6EA985F48740}" type="datetimeFigureOut">
              <a:rPr lang="en-US" smtClean="0"/>
              <a:pPr/>
              <a:t>8/26/14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2D6C-590A-4EE5-8326-273CF8D987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4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lobal Powerpoint_interior_165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Global Powerpoint_2011_interiorslide15 9.20.11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9E46C-E87B-4152-8B18-6EA985F48740}" type="datetimeFigureOut">
              <a:rPr lang="en-US" smtClean="0"/>
              <a:pPr/>
              <a:t>8/26/14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82D6C-590A-4EE5-8326-273CF8D987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lobal Powerpoint_interior_165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4465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743200"/>
            <a:ext cx="9144000" cy="1295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cap="all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Arial Condensed Bold" pitchFamily="34" charset="0"/>
              </a:rPr>
              <a:t>Department of Economic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Arial Condensed Bold" pitchFamily="34" charset="0"/>
              </a:rPr>
              <a:t>Development</a:t>
            </a:r>
            <a:endParaRPr lang="en-US" dirty="0" smtClean="0">
              <a:solidFill>
                <a:prstClr val="black">
                  <a:lumMod val="75000"/>
                  <a:lumOff val="25000"/>
                </a:prstClr>
              </a:solidFill>
              <a:ea typeface="Arial Condensed Bold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Arial Condensed Bold" pitchFamily="34" charset="0"/>
              </a:rPr>
              <a:t>Global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Arial Condensed Bold" pitchFamily="34" charset="0"/>
              </a:rPr>
              <a:t>Commerce</a:t>
            </a:r>
          </a:p>
          <a:p>
            <a:pPr algn="ctr">
              <a:spcAft>
                <a:spcPts val="1200"/>
              </a:spcAft>
            </a:pPr>
            <a:endParaRPr lang="en-US" sz="3600" dirty="0">
              <a:solidFill>
                <a:prstClr val="black">
                  <a:lumMod val="75000"/>
                  <a:lumOff val="25000"/>
                </a:prstClr>
              </a:solidFill>
              <a:ea typeface="Arial Condensed Bold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3429000"/>
            <a:ext cx="9144000" cy="75111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F56600"/>
              </a:buClr>
              <a:buSzPct val="75000"/>
              <a:buFont typeface="Arial" pitchFamily="34" charset="0"/>
              <a:buChar char="►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85800" indent="-28733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F56600"/>
              </a:buClr>
              <a:buSzPct val="75000"/>
              <a:buFont typeface="Arial" pitchFamily="34" charset="0"/>
              <a:buChar char="►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73138" indent="-28733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F56600"/>
              </a:buClr>
              <a:buSzPct val="75000"/>
              <a:buFont typeface="Arial" pitchFamily="34" charset="0"/>
              <a:buChar char="►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01738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F56600"/>
              </a:buClr>
              <a:buSzPct val="75000"/>
              <a:buFont typeface="Arial" pitchFamily="34" charset="0"/>
              <a:buChar char="►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430338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F56600"/>
              </a:buClr>
              <a:buSzPct val="75000"/>
              <a:buFont typeface="Arial" pitchFamily="34" charset="0"/>
              <a:buChar char="►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US" dirty="0" smtClean="0">
              <a:solidFill>
                <a:srgbClr val="F582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Condensed Bold" pitchFamily="34" charset="0"/>
            </a:endParaRPr>
          </a:p>
          <a:p>
            <a:pPr marL="0" indent="0" algn="ctr">
              <a:buFont typeface="Arial" pitchFamily="34" charset="0"/>
              <a:buNone/>
            </a:pPr>
            <a:endParaRPr lang="en-US" dirty="0">
              <a:solidFill>
                <a:srgbClr val="F582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Condensed Bold" pitchFamily="34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dirty="0" smtClean="0">
                <a:solidFill>
                  <a:srgbClr val="F582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Condensed Bold" pitchFamily="34" charset="0"/>
              </a:rPr>
              <a:t>August 27, 2014 </a:t>
            </a:r>
            <a:endParaRPr lang="en-US" sz="2300" dirty="0">
              <a:solidFill>
                <a:srgbClr val="F582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Condensed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702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400" dirty="0" smtClean="0">
                <a:solidFill>
                  <a:srgbClr val="F5791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Marketing your community</a:t>
            </a:r>
            <a:r>
              <a:rPr lang="en-US" sz="2400" dirty="0" smtClean="0">
                <a:solidFill>
                  <a:srgbClr val="F5822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: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</a:t>
            </a:r>
            <a:b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6" name="Picture 15" descr="DSCN03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1447800" cy="1981200"/>
          </a:xfrm>
          <a:prstGeom prst="rect">
            <a:avLst/>
          </a:prstGeom>
          <a:noFill/>
          <a:ln w="3175">
            <a:solidFill>
              <a:srgbClr val="4D4D4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G photo 11"/>
          <p:cNvPicPr>
            <a:picLocks noChangeAspect="1" noChangeArrowheads="1"/>
          </p:cNvPicPr>
          <p:nvPr/>
        </p:nvPicPr>
        <p:blipFill>
          <a:blip r:embed="rId4">
            <a:lum contrast="48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47800"/>
            <a:ext cx="1447800" cy="2000250"/>
          </a:xfrm>
          <a:prstGeom prst="rect">
            <a:avLst/>
          </a:prstGeom>
          <a:noFill/>
          <a:ln w="3175">
            <a:solidFill>
              <a:srgbClr val="4D4D4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DSCN038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36223"/>
          <a:stretch>
            <a:fillRect/>
          </a:stretch>
        </p:blipFill>
        <p:spPr bwMode="auto">
          <a:xfrm>
            <a:off x="3962400" y="1447800"/>
            <a:ext cx="1447800" cy="1981200"/>
          </a:xfrm>
          <a:prstGeom prst="rect">
            <a:avLst/>
          </a:prstGeom>
          <a:noFill/>
          <a:ln w="3175">
            <a:solidFill>
              <a:srgbClr val="4D4D4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7" descr="spec building"/>
          <p:cNvPicPr>
            <a:picLocks noChangeAspect="1" noChangeArrowheads="1"/>
          </p:cNvPicPr>
          <p:nvPr/>
        </p:nvPicPr>
        <p:blipFill>
          <a:blip r:embed="rId6">
            <a:lum contrast="48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447800"/>
            <a:ext cx="1431925" cy="1981200"/>
          </a:xfrm>
          <a:prstGeom prst="rect">
            <a:avLst/>
          </a:prstGeom>
          <a:noFill/>
          <a:ln w="3175">
            <a:solidFill>
              <a:srgbClr val="4D4D4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 descr="stlouis_woodside_vacant_building_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47800"/>
            <a:ext cx="1447800" cy="2000250"/>
          </a:xfrm>
          <a:prstGeom prst="rect">
            <a:avLst/>
          </a:prstGeom>
          <a:noFill/>
          <a:ln w="3175">
            <a:solidFill>
              <a:srgbClr val="4D4D4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 txBox="1">
            <a:spLocks/>
          </p:cNvSpPr>
          <p:nvPr/>
        </p:nvSpPr>
        <p:spPr>
          <a:xfrm>
            <a:off x="533400" y="3581400"/>
            <a:ext cx="7772400" cy="289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F56600"/>
              </a:buClr>
              <a:buSzPct val="75000"/>
              <a:buFont typeface="Arial" pitchFamily="34" charset="0"/>
              <a:buChar char="►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85800" indent="-28733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F56600"/>
              </a:buClr>
              <a:buSzPct val="75000"/>
              <a:buFont typeface="Arial" pitchFamily="34" charset="0"/>
              <a:buChar char="►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73138" indent="-28733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F56600"/>
              </a:buClr>
              <a:buSzPct val="75000"/>
              <a:buFont typeface="Arial" pitchFamily="34" charset="0"/>
              <a:buChar char="►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01738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F56600"/>
              </a:buClr>
              <a:buSzPct val="75000"/>
              <a:buFont typeface="Arial" pitchFamily="34" charset="0"/>
              <a:buChar char="►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430338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F56600"/>
              </a:buClr>
              <a:buSzPct val="75000"/>
              <a:buFont typeface="Arial" pitchFamily="34" charset="0"/>
              <a:buChar char="►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latin typeface="Arial" charset="0"/>
                <a:cs typeface="Arial" charset="0"/>
              </a:rPr>
              <a:t>Available land/no improvements</a:t>
            </a:r>
          </a:p>
          <a:p>
            <a:r>
              <a:rPr lang="en-US" sz="2200" dirty="0" smtClean="0">
                <a:latin typeface="Arial" charset="0"/>
                <a:cs typeface="Arial" charset="0"/>
              </a:rPr>
              <a:t>Industrial park</a:t>
            </a:r>
          </a:p>
          <a:p>
            <a:r>
              <a:rPr lang="en-US" sz="2200" dirty="0" smtClean="0">
                <a:latin typeface="Arial" charset="0"/>
                <a:cs typeface="Arial" charset="0"/>
              </a:rPr>
              <a:t>Pad ready site</a:t>
            </a:r>
          </a:p>
          <a:p>
            <a:r>
              <a:rPr lang="en-US" sz="2200" dirty="0" smtClean="0">
                <a:latin typeface="Arial" charset="0"/>
                <a:cs typeface="Arial" charset="0"/>
              </a:rPr>
              <a:t>Available building(s)</a:t>
            </a:r>
          </a:p>
          <a:p>
            <a:r>
              <a:rPr lang="en-US" sz="2200" dirty="0" smtClean="0">
                <a:latin typeface="Arial" charset="0"/>
                <a:cs typeface="Arial" charset="0"/>
              </a:rPr>
              <a:t>Spec building(s)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9157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0614" y="2362204"/>
            <a:ext cx="4629150" cy="230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2" y="1905000"/>
            <a:ext cx="300035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 smtClean="0">
                <a:solidFill>
                  <a:srgbClr val="F5791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Georgia:  ahead in business</a:t>
            </a:r>
            <a:endParaRPr lang="en-US" sz="2400" dirty="0">
              <a:solidFill>
                <a:srgbClr val="F5791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338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400" dirty="0" smtClean="0">
                <a:solidFill>
                  <a:srgbClr val="F5791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Today’s project environment</a:t>
            </a:r>
            <a:r>
              <a:rPr lang="en-US" sz="2400" dirty="0" smtClean="0">
                <a:solidFill>
                  <a:srgbClr val="F5822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: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</a:t>
            </a:r>
            <a:b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7586" name="Content Placeholder 2"/>
          <p:cNvSpPr>
            <a:spLocks noGrp="1"/>
          </p:cNvSpPr>
          <p:nvPr>
            <p:ph idx="1"/>
          </p:nvPr>
        </p:nvSpPr>
        <p:spPr>
          <a:xfrm>
            <a:off x="4191000" y="1371600"/>
            <a:ext cx="4648200" cy="4953000"/>
          </a:xfrm>
        </p:spPr>
        <p:txBody>
          <a:bodyPr>
            <a:noAutofit/>
          </a:bodyPr>
          <a:lstStyle/>
          <a:p>
            <a:pPr lvl="1"/>
            <a:r>
              <a:rPr lang="en-US" sz="2000" dirty="0" smtClean="0">
                <a:latin typeface="Arial" charset="0"/>
                <a:cs typeface="Arial" charset="0"/>
              </a:rPr>
              <a:t>Compressed timeframe</a:t>
            </a:r>
          </a:p>
          <a:p>
            <a:pPr lvl="1"/>
            <a:r>
              <a:rPr lang="en-US" sz="2000" dirty="0" smtClean="0">
                <a:latin typeface="Arial" charset="0"/>
                <a:cs typeface="Arial" charset="0"/>
              </a:rPr>
              <a:t>Moving parameters</a:t>
            </a:r>
          </a:p>
          <a:p>
            <a:pPr lvl="1"/>
            <a:r>
              <a:rPr lang="en-US" sz="2000" dirty="0" smtClean="0">
                <a:latin typeface="Arial" charset="0"/>
                <a:cs typeface="Arial" charset="0"/>
              </a:rPr>
              <a:t>Changing technology</a:t>
            </a:r>
          </a:p>
          <a:p>
            <a:pPr lvl="1"/>
            <a:r>
              <a:rPr lang="en-US" sz="2000" dirty="0" smtClean="0">
                <a:latin typeface="Arial" charset="0"/>
                <a:cs typeface="Arial" charset="0"/>
              </a:rPr>
              <a:t>Global competition</a:t>
            </a:r>
          </a:p>
          <a:p>
            <a:pPr lvl="1"/>
            <a:r>
              <a:rPr lang="en-US" sz="2000" dirty="0" smtClean="0">
                <a:latin typeface="Arial" charset="0"/>
                <a:cs typeface="Arial" charset="0"/>
              </a:rPr>
              <a:t>Site selection functions are outsourced</a:t>
            </a:r>
          </a:p>
          <a:p>
            <a:pPr lvl="1"/>
            <a:r>
              <a:rPr lang="en-US" sz="2000" dirty="0" smtClean="0">
                <a:latin typeface="Arial" charset="0"/>
                <a:cs typeface="Arial" charset="0"/>
              </a:rPr>
              <a:t>Varied industry mix (W/D), customer service center and processing</a:t>
            </a:r>
          </a:p>
          <a:p>
            <a:pPr lvl="1"/>
            <a:r>
              <a:rPr lang="en-US" sz="2000" dirty="0" smtClean="0">
                <a:latin typeface="Arial" charset="0"/>
                <a:cs typeface="Arial" charset="0"/>
              </a:rPr>
              <a:t>Bottom line: communities must be prepared, flexible and ready to respond quickly</a:t>
            </a:r>
          </a:p>
        </p:txBody>
      </p:sp>
      <p:pic>
        <p:nvPicPr>
          <p:cNvPr id="6" name="Picture 18" descr="EDF mt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>
          <a:xfrm>
            <a:off x="533400" y="1524000"/>
            <a:ext cx="3810623" cy="2478088"/>
          </a:xfrm>
          <a:prstGeom prst="rect">
            <a:avLst/>
          </a:prstGeom>
          <a:noFill/>
          <a:ln w="12700">
            <a:solidFill>
              <a:srgbClr val="7D706B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5791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Partnerships are key</a:t>
            </a:r>
            <a:r>
              <a:rPr lang="en-US" sz="2400" dirty="0" smtClean="0">
                <a:solidFill>
                  <a:srgbClr val="F5822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:</a:t>
            </a: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1275"/>
            <a:ext cx="8229600" cy="4708525"/>
          </a:xfrm>
        </p:spPr>
        <p:txBody>
          <a:bodyPr>
            <a:normAutofit/>
          </a:bodyPr>
          <a:lstStyle/>
          <a:p>
            <a:r>
              <a:rPr lang="en-US" sz="2200" dirty="0" smtClean="0"/>
              <a:t>Communities</a:t>
            </a:r>
          </a:p>
          <a:p>
            <a:r>
              <a:rPr lang="en-US" sz="2200" dirty="0" smtClean="0"/>
              <a:t>Existing industries</a:t>
            </a:r>
          </a:p>
          <a:p>
            <a:r>
              <a:rPr lang="en-US" sz="2200" dirty="0" smtClean="0"/>
              <a:t>State agencies</a:t>
            </a:r>
          </a:p>
          <a:p>
            <a:r>
              <a:rPr lang="en-US" sz="2200" dirty="0" smtClean="0"/>
              <a:t>Utilities and railroads</a:t>
            </a:r>
          </a:p>
          <a:p>
            <a:r>
              <a:rPr lang="en-US" sz="2200" dirty="0" smtClean="0"/>
              <a:t>Education community</a:t>
            </a:r>
          </a:p>
          <a:p>
            <a:r>
              <a:rPr lang="en-US" sz="2200" dirty="0" smtClean="0"/>
              <a:t>Business community</a:t>
            </a:r>
          </a:p>
          <a:p>
            <a:r>
              <a:rPr lang="en-US" sz="2200" dirty="0" smtClean="0"/>
              <a:t>Federal agencies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997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400" dirty="0" smtClean="0">
                <a:solidFill>
                  <a:srgbClr val="F5791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Importance of incentives</a:t>
            </a:r>
            <a:r>
              <a:rPr lang="en-US" sz="2400" dirty="0" smtClean="0">
                <a:solidFill>
                  <a:srgbClr val="F5822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: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b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295400"/>
            <a:ext cx="4040188" cy="4830763"/>
          </a:xfrm>
        </p:spPr>
        <p:txBody>
          <a:bodyPr>
            <a:noAutofit/>
          </a:bodyPr>
          <a:lstStyle/>
          <a:p>
            <a:r>
              <a:rPr lang="en-US" sz="2200" dirty="0" smtClean="0">
                <a:latin typeface="Arial" charset="0"/>
                <a:cs typeface="Arial" charset="0"/>
              </a:rPr>
              <a:t>Approve a local incentive policy in advance</a:t>
            </a:r>
          </a:p>
          <a:p>
            <a:r>
              <a:rPr lang="en-US" sz="2200" dirty="0" smtClean="0">
                <a:latin typeface="Arial" charset="0"/>
                <a:cs typeface="Arial" charset="0"/>
              </a:rPr>
              <a:t>Analyze impact of project – LOCI or </a:t>
            </a:r>
            <a:r>
              <a:rPr lang="en-US" sz="2200" dirty="0" err="1" smtClean="0">
                <a:latin typeface="Arial" charset="0"/>
                <a:cs typeface="Arial" charset="0"/>
              </a:rPr>
              <a:t>ReDyn</a:t>
            </a:r>
            <a:r>
              <a:rPr lang="en-US" sz="2200" dirty="0" smtClean="0">
                <a:latin typeface="Arial" charset="0"/>
                <a:cs typeface="Arial" charset="0"/>
              </a:rPr>
              <a:t> and ensure they are performance-based</a:t>
            </a:r>
          </a:p>
          <a:p>
            <a:r>
              <a:rPr lang="en-US" sz="2200" dirty="0" smtClean="0">
                <a:latin typeface="Arial" charset="0"/>
                <a:cs typeface="Arial" charset="0"/>
              </a:rPr>
              <a:t>Agree and enforce claw-back agreements</a:t>
            </a:r>
          </a:p>
          <a:p>
            <a:r>
              <a:rPr lang="en-US" sz="2200" dirty="0" smtClean="0">
                <a:latin typeface="Arial" charset="0"/>
                <a:cs typeface="Arial" charset="0"/>
              </a:rPr>
              <a:t>Utilize as tie breaker only</a:t>
            </a:r>
          </a:p>
          <a:p>
            <a:r>
              <a:rPr lang="en-US" sz="2200" dirty="0" smtClean="0">
                <a:latin typeface="Arial" charset="0"/>
                <a:cs typeface="Arial" charset="0"/>
              </a:rPr>
              <a:t>The best </a:t>
            </a:r>
            <a:r>
              <a:rPr lang="en-US" sz="2200" dirty="0">
                <a:latin typeface="Arial" charset="0"/>
                <a:cs typeface="Arial" charset="0"/>
              </a:rPr>
              <a:t>i</a:t>
            </a:r>
            <a:r>
              <a:rPr lang="en-US" sz="2200" dirty="0" smtClean="0">
                <a:latin typeface="Arial" charset="0"/>
                <a:cs typeface="Arial" charset="0"/>
              </a:rPr>
              <a:t>ncentives will not make up for bad </a:t>
            </a:r>
            <a:r>
              <a:rPr lang="en-US" sz="2200" dirty="0">
                <a:latin typeface="Arial" charset="0"/>
                <a:cs typeface="Arial" charset="0"/>
              </a:rPr>
              <a:t>b</a:t>
            </a:r>
            <a:r>
              <a:rPr lang="en-US" sz="2200" dirty="0" smtClean="0">
                <a:latin typeface="Arial" charset="0"/>
                <a:cs typeface="Arial" charset="0"/>
              </a:rPr>
              <a:t>usiness decisions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645025" y="1295400"/>
            <a:ext cx="4041775" cy="4830763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Arial" charset="0"/>
                <a:cs typeface="Arial" charset="0"/>
              </a:rPr>
              <a:t>Incentives should apply to existing industries too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400" dirty="0" smtClean="0">
                <a:solidFill>
                  <a:srgbClr val="F5791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Community incentives</a:t>
            </a:r>
            <a:r>
              <a:rPr lang="en-US" sz="2400" dirty="0" smtClean="0">
                <a:solidFill>
                  <a:srgbClr val="F5822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: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</a:t>
            </a:r>
            <a:b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4648200" cy="4953000"/>
          </a:xfrm>
        </p:spPr>
        <p:txBody>
          <a:bodyPr>
            <a:noAutofit/>
          </a:bodyPr>
          <a:lstStyle/>
          <a:p>
            <a:r>
              <a:rPr lang="en-US" sz="2200" dirty="0" smtClean="0">
                <a:latin typeface="Arial" charset="0"/>
                <a:cs typeface="Arial" charset="0"/>
              </a:rPr>
              <a:t>Land, buildings and infrastructure</a:t>
            </a:r>
          </a:p>
          <a:p>
            <a:r>
              <a:rPr lang="en-US" sz="2200" dirty="0" smtClean="0">
                <a:latin typeface="Arial" charset="0"/>
                <a:cs typeface="Arial" charset="0"/>
              </a:rPr>
              <a:t>Permitting and utilities</a:t>
            </a:r>
          </a:p>
          <a:p>
            <a:r>
              <a:rPr lang="en-US" sz="2200" dirty="0" smtClean="0">
                <a:latin typeface="Arial" charset="0"/>
                <a:cs typeface="Arial" charset="0"/>
              </a:rPr>
              <a:t>Financial assistance</a:t>
            </a:r>
          </a:p>
          <a:p>
            <a:pPr lvl="1"/>
            <a:r>
              <a:rPr lang="en-US" sz="2000" dirty="0" smtClean="0">
                <a:latin typeface="Arial" charset="0"/>
                <a:cs typeface="Arial" charset="0"/>
              </a:rPr>
              <a:t>Property tax reductions</a:t>
            </a:r>
          </a:p>
          <a:p>
            <a:pPr lvl="1"/>
            <a:r>
              <a:rPr lang="en-US" sz="2000" dirty="0" smtClean="0">
                <a:latin typeface="Arial" charset="0"/>
                <a:cs typeface="Arial" charset="0"/>
              </a:rPr>
              <a:t>Freeport exemptions</a:t>
            </a:r>
          </a:p>
          <a:p>
            <a:pPr lvl="1"/>
            <a:r>
              <a:rPr lang="en-US" sz="2000" dirty="0" smtClean="0">
                <a:latin typeface="Arial" charset="0"/>
                <a:cs typeface="Arial" charset="0"/>
              </a:rPr>
              <a:t>Industrial revenue bonds</a:t>
            </a:r>
          </a:p>
          <a:p>
            <a:r>
              <a:rPr lang="en-US" sz="2200" dirty="0" smtClean="0">
                <a:latin typeface="Arial" charset="0"/>
                <a:cs typeface="Arial" charset="0"/>
              </a:rPr>
              <a:t>Beneficial incentives – project specific decisions</a:t>
            </a:r>
          </a:p>
        </p:txBody>
      </p:sp>
      <p:pic>
        <p:nvPicPr>
          <p:cNvPr id="7" name="Picture 8" descr="EDF Residenti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5250" y="1447800"/>
            <a:ext cx="2560638" cy="3386137"/>
          </a:xfrm>
          <a:prstGeom prst="rect">
            <a:avLst/>
          </a:prstGeom>
          <a:noFill/>
          <a:ln w="3175">
            <a:solidFill>
              <a:srgbClr val="4D4D4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400" dirty="0" smtClean="0">
                <a:solidFill>
                  <a:srgbClr val="F5791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Georgia state incentives</a:t>
            </a:r>
            <a:r>
              <a:rPr lang="en-US" sz="2400" dirty="0" smtClean="0">
                <a:solidFill>
                  <a:srgbClr val="F5822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: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</a:t>
            </a:r>
            <a:b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317500" y="1295400"/>
            <a:ext cx="5783263" cy="439737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F56600"/>
              </a:buClr>
              <a:buSzPct val="75000"/>
              <a:buFont typeface="Arial" pitchFamily="34" charset="0"/>
              <a:buChar char="►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85800" indent="-28733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F56600"/>
              </a:buClr>
              <a:buSzPct val="75000"/>
              <a:buFont typeface="Arial" pitchFamily="34" charset="0"/>
              <a:buChar char="►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73138" indent="-28733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F56600"/>
              </a:buClr>
              <a:buSzPct val="75000"/>
              <a:buFont typeface="Arial" pitchFamily="34" charset="0"/>
              <a:buChar char="►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01738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F56600"/>
              </a:buClr>
              <a:buSzPct val="75000"/>
              <a:buFont typeface="Arial" pitchFamily="34" charset="0"/>
              <a:buChar char="►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430338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F56600"/>
              </a:buClr>
              <a:buSzPct val="75000"/>
              <a:buFont typeface="Arial" pitchFamily="34" charset="0"/>
              <a:buChar char="►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200" dirty="0" smtClean="0">
                <a:ea typeface="ＭＳ Ｐゴシック" pitchFamily="34" charset="-128"/>
              </a:rPr>
              <a:t>Training &amp; hiring</a:t>
            </a:r>
          </a:p>
          <a:p>
            <a:r>
              <a:rPr lang="en-US" altLang="ja-JP" sz="2200" dirty="0" smtClean="0">
                <a:ea typeface="ＭＳ Ｐゴシック" pitchFamily="34" charset="-128"/>
              </a:rPr>
              <a:t>Tax credits – job, investment, etc.</a:t>
            </a:r>
          </a:p>
          <a:p>
            <a:r>
              <a:rPr lang="en-US" altLang="ja-JP" sz="2200" dirty="0" smtClean="0">
                <a:ea typeface="ＭＳ Ｐゴシック" pitchFamily="34" charset="-128"/>
              </a:rPr>
              <a:t>Tax exemptions</a:t>
            </a:r>
          </a:p>
          <a:p>
            <a:r>
              <a:rPr lang="en-US" altLang="ja-JP" sz="2200" dirty="0" smtClean="0">
                <a:ea typeface="ＭＳ Ｐゴシック" pitchFamily="34" charset="-128"/>
              </a:rPr>
              <a:t>HOPE scholarship &amp; grant</a:t>
            </a:r>
          </a:p>
          <a:p>
            <a:r>
              <a:rPr lang="en-US" altLang="ja-JP" sz="2200" dirty="0" smtClean="0">
                <a:ea typeface="ＭＳ Ｐゴシック" pitchFamily="34" charset="-128"/>
              </a:rPr>
              <a:t>Financing</a:t>
            </a:r>
          </a:p>
          <a:p>
            <a:r>
              <a:rPr lang="en-US" altLang="ja-JP" sz="2200" dirty="0" smtClean="0">
                <a:ea typeface="ＭＳ Ｐゴシック" pitchFamily="34" charset="-128"/>
              </a:rPr>
              <a:t>Infrastructure &amp; permitting</a:t>
            </a:r>
          </a:p>
          <a:p>
            <a:r>
              <a:rPr lang="en-US" altLang="ja-JP" sz="2200" dirty="0" smtClean="0">
                <a:ea typeface="ＭＳ Ｐゴシック" pitchFamily="34" charset="-128"/>
              </a:rPr>
              <a:t>Site location facilitation</a:t>
            </a:r>
          </a:p>
          <a:p>
            <a:r>
              <a:rPr lang="en-US" altLang="ja-JP" sz="2200" dirty="0" smtClean="0">
                <a:ea typeface="ＭＳ Ｐゴシック" pitchFamily="34" charset="-128"/>
              </a:rPr>
              <a:t>Site &amp; facility design/engineering</a:t>
            </a:r>
          </a:p>
          <a:p>
            <a:r>
              <a:rPr lang="en-US" altLang="ja-JP" sz="2200" dirty="0" smtClean="0">
                <a:ea typeface="ＭＳ Ｐゴシック" pitchFamily="34" charset="-128"/>
              </a:rPr>
              <a:t>Business plan assistance</a:t>
            </a: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6060429" y="38100"/>
            <a:ext cx="2666705" cy="4236002"/>
            <a:chOff x="226" y="614"/>
            <a:chExt cx="1596" cy="2455"/>
          </a:xfrm>
        </p:grpSpPr>
        <p:pic>
          <p:nvPicPr>
            <p:cNvPr id="7" name="Picture 4" descr="BES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" y="2390"/>
              <a:ext cx="598" cy="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864" y="2380"/>
              <a:ext cx="866" cy="3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14000"/>
                </a:spcBef>
                <a:buClr>
                  <a:srgbClr val="0066FF"/>
                </a:buClr>
              </a:pPr>
              <a:r>
                <a:rPr lang="en-US" sz="1400" b="1" dirty="0">
                  <a:latin typeface="Arial"/>
                  <a:cs typeface="Arial"/>
                </a:rPr>
                <a:t>Retraining </a:t>
              </a:r>
              <a:endParaRPr lang="en-US" sz="1400" b="1" dirty="0" smtClean="0">
                <a:latin typeface="Arial"/>
                <a:cs typeface="Arial"/>
              </a:endParaRPr>
            </a:p>
            <a:p>
              <a:pPr eaLnBrk="0" hangingPunct="0">
                <a:spcBef>
                  <a:spcPct val="14000"/>
                </a:spcBef>
                <a:buClr>
                  <a:srgbClr val="0066FF"/>
                </a:buClr>
              </a:pPr>
              <a:r>
                <a:rPr lang="en-US" sz="1400" b="1" dirty="0" smtClean="0">
                  <a:latin typeface="Arial"/>
                  <a:cs typeface="Arial"/>
                </a:rPr>
                <a:t>Tax </a:t>
              </a:r>
              <a:r>
                <a:rPr lang="en-US" sz="1400" b="1" dirty="0">
                  <a:latin typeface="Arial"/>
                  <a:cs typeface="Arial"/>
                </a:rPr>
                <a:t>Credits</a:t>
              </a: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226" y="614"/>
              <a:ext cx="699" cy="36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14000"/>
                </a:spcBef>
                <a:buClr>
                  <a:srgbClr val="0066FF"/>
                </a:buClr>
              </a:pPr>
              <a:endParaRPr lang="en-US" sz="1400" dirty="0">
                <a:latin typeface="Arial"/>
                <a:cs typeface="Arial"/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/>
          </p:nvGrpSpPr>
          <p:grpSpPr bwMode="auto">
            <a:xfrm>
              <a:off x="226" y="1806"/>
              <a:ext cx="1596" cy="417"/>
              <a:chOff x="486" y="3197"/>
              <a:chExt cx="1833" cy="480"/>
            </a:xfrm>
          </p:grpSpPr>
          <p:pic>
            <p:nvPicPr>
              <p:cNvPr id="17" name="Picture 9" descr="Gaseal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86" y="3197"/>
                <a:ext cx="480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" name="Rectangle 10"/>
              <p:cNvSpPr>
                <a:spLocks noChangeArrowheads="1"/>
              </p:cNvSpPr>
              <p:nvPr/>
            </p:nvSpPr>
            <p:spPr bwMode="auto">
              <a:xfrm>
                <a:off x="957" y="3299"/>
                <a:ext cx="1362" cy="261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14000"/>
                  </a:spcBef>
                  <a:buClr>
                    <a:srgbClr val="0066FF"/>
                  </a:buClr>
                </a:pPr>
                <a:r>
                  <a:rPr lang="en-US" sz="1400" b="1" dirty="0">
                    <a:latin typeface="Arial"/>
                    <a:cs typeface="Arial"/>
                  </a:rPr>
                  <a:t>Department of Labor</a:t>
                </a:r>
              </a:p>
            </p:txBody>
          </p:sp>
        </p:grp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933" y="2888"/>
              <a:ext cx="873" cy="18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14000"/>
                </a:spcBef>
                <a:buClr>
                  <a:srgbClr val="0066FF"/>
                </a:buClr>
              </a:pPr>
              <a:r>
                <a:rPr lang="en-US" sz="1400" b="1" dirty="0">
                  <a:latin typeface="Arial"/>
                  <a:cs typeface="Arial"/>
                </a:rPr>
                <a:t>Grants &amp; Scholarships</a:t>
              </a:r>
            </a:p>
          </p:txBody>
        </p:sp>
        <p:sp>
          <p:nvSpPr>
            <p:cNvPr id="15" name="Rectangle 35"/>
            <p:cNvSpPr>
              <a:spLocks noChangeArrowheads="1"/>
            </p:cNvSpPr>
            <p:nvPr/>
          </p:nvSpPr>
          <p:spPr bwMode="auto">
            <a:xfrm>
              <a:off x="765" y="2859"/>
              <a:ext cx="699" cy="15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14000"/>
                </a:spcBef>
                <a:buClr>
                  <a:srgbClr val="0066FF"/>
                </a:buClr>
              </a:pPr>
              <a:endParaRPr lang="en-US" sz="1400" dirty="0">
                <a:latin typeface="Arial"/>
                <a:cs typeface="Arial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00763" y="1414327"/>
            <a:ext cx="2209800" cy="53916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22550" y="3918177"/>
            <a:ext cx="1219200" cy="49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0618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400" dirty="0" smtClean="0">
                <a:solidFill>
                  <a:srgbClr val="F5791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Key community attributes to grow jobs</a:t>
            </a:r>
            <a:r>
              <a:rPr lang="en-US" sz="2400" dirty="0" smtClean="0">
                <a:solidFill>
                  <a:srgbClr val="F5822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: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</a:t>
            </a:r>
            <a:b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317500" y="1295400"/>
            <a:ext cx="5783263" cy="439737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F56600"/>
              </a:buClr>
              <a:buSzPct val="75000"/>
              <a:buFont typeface="Arial" pitchFamily="34" charset="0"/>
              <a:buChar char="►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85800" indent="-28733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F56600"/>
              </a:buClr>
              <a:buSzPct val="75000"/>
              <a:buFont typeface="Arial" pitchFamily="34" charset="0"/>
              <a:buChar char="►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73138" indent="-28733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F56600"/>
              </a:buClr>
              <a:buSzPct val="75000"/>
              <a:buFont typeface="Arial" pitchFamily="34" charset="0"/>
              <a:buChar char="►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01738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F56600"/>
              </a:buClr>
              <a:buSzPct val="75000"/>
              <a:buFont typeface="Arial" pitchFamily="34" charset="0"/>
              <a:buChar char="►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430338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F56600"/>
              </a:buClr>
              <a:buSzPct val="75000"/>
              <a:buFont typeface="Arial" pitchFamily="34" charset="0"/>
              <a:buChar char="►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200" dirty="0" smtClean="0">
                <a:ea typeface="ＭＳ Ｐゴシック" pitchFamily="34" charset="-128"/>
              </a:rPr>
              <a:t>Unified pro-business attitude</a:t>
            </a:r>
          </a:p>
          <a:p>
            <a:r>
              <a:rPr lang="en-US" altLang="ja-JP" sz="2200" i="1" dirty="0" smtClean="0">
                <a:ea typeface="ＭＳ Ｐゴシック" pitchFamily="34" charset="-128"/>
              </a:rPr>
              <a:t>Pre-determined</a:t>
            </a:r>
            <a:r>
              <a:rPr lang="en-US" altLang="ja-JP" sz="2200" dirty="0" smtClean="0">
                <a:ea typeface="ＭＳ Ｐゴシック" pitchFamily="34" charset="-128"/>
              </a:rPr>
              <a:t> incentives policy</a:t>
            </a:r>
          </a:p>
          <a:p>
            <a:r>
              <a:rPr lang="en-US" altLang="ja-JP" sz="2200" dirty="0" smtClean="0">
                <a:ea typeface="ＭＳ Ｐゴシック" pitchFamily="34" charset="-128"/>
              </a:rPr>
              <a:t>Diverse economic development plan</a:t>
            </a:r>
          </a:p>
          <a:p>
            <a:r>
              <a:rPr lang="en-US" altLang="ja-JP" sz="2200" dirty="0" smtClean="0">
                <a:ea typeface="ＭＳ Ｐゴシック" pitchFamily="34" charset="-128"/>
              </a:rPr>
              <a:t>Ownership of property and sites</a:t>
            </a:r>
          </a:p>
          <a:p>
            <a:r>
              <a:rPr lang="en-US" altLang="ja-JP" sz="2200" dirty="0" smtClean="0">
                <a:ea typeface="ＭＳ Ｐゴシック" pitchFamily="34" charset="-128"/>
              </a:rPr>
              <a:t>Regional, state and federal partnerships</a:t>
            </a:r>
          </a:p>
          <a:p>
            <a:r>
              <a:rPr lang="en-US" altLang="ja-JP" sz="2200" dirty="0" smtClean="0">
                <a:ea typeface="ＭＳ Ｐゴシック" pitchFamily="34" charset="-128"/>
              </a:rPr>
              <a:t>Awareness of SWOT</a:t>
            </a:r>
          </a:p>
          <a:p>
            <a:r>
              <a:rPr lang="en-US" altLang="ja-JP" sz="2200" dirty="0" smtClean="0">
                <a:ea typeface="ＭＳ Ｐゴシック" pitchFamily="34" charset="-128"/>
              </a:rPr>
              <a:t>Leadership, leadership, leadership</a:t>
            </a:r>
          </a:p>
        </p:txBody>
      </p:sp>
      <p:pic>
        <p:nvPicPr>
          <p:cNvPr id="8" name="Picture 7" descr="E03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205031"/>
            <a:ext cx="1266825" cy="1967169"/>
          </a:xfrm>
          <a:prstGeom prst="rect">
            <a:avLst/>
          </a:prstGeom>
          <a:noFill/>
          <a:ln w="3175">
            <a:solidFill>
              <a:srgbClr val="4D4D4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E003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346849"/>
            <a:ext cx="2209800" cy="1472551"/>
          </a:xfrm>
          <a:prstGeom prst="rect">
            <a:avLst/>
          </a:prstGeom>
          <a:noFill/>
          <a:ln w="3175">
            <a:solidFill>
              <a:srgbClr val="4D4D4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E007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6450" y="2886075"/>
            <a:ext cx="1377950" cy="2066925"/>
          </a:xfrm>
          <a:prstGeom prst="rect">
            <a:avLst/>
          </a:prstGeom>
          <a:noFill/>
          <a:ln w="3175">
            <a:solidFill>
              <a:srgbClr val="4D4D4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400" dirty="0" smtClean="0">
                <a:solidFill>
                  <a:srgbClr val="F5791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Closing the deal</a:t>
            </a:r>
            <a:r>
              <a:rPr lang="en-US" sz="2400" dirty="0" smtClean="0">
                <a:solidFill>
                  <a:srgbClr val="F5822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: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238250"/>
            <a:ext cx="7785100" cy="319246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F56600"/>
              </a:buClr>
              <a:buSzPct val="75000"/>
              <a:buFont typeface="Arial" pitchFamily="34" charset="0"/>
              <a:buChar char="►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85800" indent="-28733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F56600"/>
              </a:buClr>
              <a:buSzPct val="75000"/>
              <a:buFont typeface="Arial" pitchFamily="34" charset="0"/>
              <a:buChar char="►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73138" indent="-28733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F56600"/>
              </a:buClr>
              <a:buSzPct val="75000"/>
              <a:buFont typeface="Arial" pitchFamily="34" charset="0"/>
              <a:buChar char="►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01738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F56600"/>
              </a:buClr>
              <a:buSzPct val="75000"/>
              <a:buFont typeface="Arial" pitchFamily="34" charset="0"/>
              <a:buChar char="►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430338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F56600"/>
              </a:buClr>
              <a:buSzPct val="75000"/>
              <a:buFont typeface="Arial" pitchFamily="34" charset="0"/>
              <a:buChar char="►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200" dirty="0" smtClean="0">
                <a:ea typeface="ＭＳ Ｐゴシック" pitchFamily="34" charset="-128"/>
              </a:rPr>
              <a:t>The negotiation process – look for win/win</a:t>
            </a:r>
          </a:p>
          <a:p>
            <a:pPr>
              <a:spcBef>
                <a:spcPct val="50000"/>
              </a:spcBef>
            </a:pPr>
            <a:r>
              <a:rPr lang="en-US" altLang="ja-JP" sz="2200" dirty="0" smtClean="0">
                <a:ea typeface="ＭＳ Ｐゴシック" pitchFamily="34" charset="-128"/>
              </a:rPr>
              <a:t>The company’s commitment</a:t>
            </a:r>
          </a:p>
          <a:p>
            <a:pPr>
              <a:spcBef>
                <a:spcPct val="50000"/>
              </a:spcBef>
            </a:pPr>
            <a:r>
              <a:rPr lang="en-US" altLang="ja-JP" sz="2200" dirty="0" smtClean="0">
                <a:ea typeface="ＭＳ Ｐゴシック" pitchFamily="34" charset="-128"/>
              </a:rPr>
              <a:t>The community’s commitment</a:t>
            </a:r>
          </a:p>
          <a:p>
            <a:pPr>
              <a:spcBef>
                <a:spcPct val="50000"/>
              </a:spcBef>
            </a:pPr>
            <a:r>
              <a:rPr lang="en-US" altLang="ja-JP" sz="2200" dirty="0" smtClean="0">
                <a:ea typeface="ＭＳ Ｐゴシック" pitchFamily="34" charset="-128"/>
              </a:rPr>
              <a:t>The state’s commitment</a:t>
            </a:r>
          </a:p>
          <a:p>
            <a:pPr>
              <a:spcBef>
                <a:spcPct val="50000"/>
              </a:spcBef>
            </a:pPr>
            <a:r>
              <a:rPr lang="en-US" altLang="ja-JP" sz="2200" dirty="0" smtClean="0">
                <a:ea typeface="ＭＳ Ｐゴシック" pitchFamily="34" charset="-128"/>
              </a:rPr>
              <a:t>Get it in writing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2362200" y="4648200"/>
            <a:ext cx="3593592" cy="151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959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400" dirty="0" smtClean="0">
                <a:solidFill>
                  <a:srgbClr val="F5791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Helpful resources</a:t>
            </a:r>
            <a:r>
              <a:rPr lang="en-US" sz="2400" dirty="0" smtClean="0">
                <a:solidFill>
                  <a:srgbClr val="F5822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: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995775"/>
            <a:ext cx="7785100" cy="319246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F56600"/>
              </a:buClr>
              <a:buSzPct val="75000"/>
              <a:buFont typeface="Arial" pitchFamily="34" charset="0"/>
              <a:buChar char="►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85800" indent="-28733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F56600"/>
              </a:buClr>
              <a:buSzPct val="75000"/>
              <a:buFont typeface="Arial" pitchFamily="34" charset="0"/>
              <a:buChar char="►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73138" indent="-28733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F56600"/>
              </a:buClr>
              <a:buSzPct val="75000"/>
              <a:buFont typeface="Arial" pitchFamily="34" charset="0"/>
              <a:buChar char="►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01738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F56600"/>
              </a:buClr>
              <a:buSzPct val="75000"/>
              <a:buFont typeface="Arial" pitchFamily="34" charset="0"/>
              <a:buChar char="►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430338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F56600"/>
              </a:buClr>
              <a:buSzPct val="75000"/>
              <a:buFont typeface="Arial" pitchFamily="34" charset="0"/>
              <a:buChar char="►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ja-JP" sz="2200" dirty="0" smtClean="0">
                <a:ea typeface="ＭＳ Ｐゴシック" pitchFamily="34" charset="-128"/>
              </a:rPr>
              <a:t>Georgiafacts.org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ja-JP" sz="2200" dirty="0" smtClean="0">
                <a:ea typeface="ＭＳ Ｐゴシック" pitchFamily="34" charset="-128"/>
              </a:rPr>
              <a:t>Georgia.org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14" y="1865502"/>
            <a:ext cx="5510944" cy="39179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2592006"/>
            <a:ext cx="5089245" cy="361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8785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sz="2400" dirty="0" smtClean="0">
                <a:solidFill>
                  <a:srgbClr val="F5791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Georgia Department of </a:t>
            </a:r>
            <a:br>
              <a:rPr lang="en-US" sz="2400" dirty="0" smtClean="0">
                <a:solidFill>
                  <a:srgbClr val="F5791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en-US" sz="2400" dirty="0" smtClean="0">
                <a:solidFill>
                  <a:srgbClr val="F5791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Economic Development</a:t>
            </a:r>
            <a:r>
              <a:rPr lang="en-US" sz="2400" dirty="0" smtClean="0">
                <a:solidFill>
                  <a:srgbClr val="F5822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: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229600" cy="43735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90000"/>
              </a:spcBef>
            </a:pPr>
            <a:r>
              <a:rPr lang="en-US" sz="2000" b="1" dirty="0" smtClean="0">
                <a:latin typeface="Arial" charset="0"/>
                <a:cs typeface="Arial" charset="0"/>
              </a:rPr>
              <a:t>WHO WE ARE: </a:t>
            </a:r>
            <a:r>
              <a:rPr lang="en-US" sz="2000" dirty="0" smtClean="0">
                <a:latin typeface="Arial" charset="0"/>
                <a:cs typeface="Arial" charset="0"/>
              </a:rPr>
              <a:t>The Georgia Department of Economic Development (GDEcD) is the marketing and sales arm of the State of Georgia</a:t>
            </a:r>
          </a:p>
          <a:p>
            <a:pPr eaLnBrk="1" hangingPunct="1">
              <a:lnSpc>
                <a:spcPct val="90000"/>
              </a:lnSpc>
              <a:spcBef>
                <a:spcPct val="90000"/>
              </a:spcBef>
            </a:pPr>
            <a:r>
              <a:rPr lang="en-US" sz="2000" b="1" dirty="0" smtClean="0">
                <a:latin typeface="Arial" charset="0"/>
                <a:cs typeface="Arial" charset="0"/>
              </a:rPr>
              <a:t>WHAT WE DO: </a:t>
            </a:r>
            <a:r>
              <a:rPr lang="en-US" sz="2000" dirty="0" smtClean="0">
                <a:latin typeface="Arial" charset="0"/>
                <a:cs typeface="Arial" charset="0"/>
              </a:rPr>
              <a:t>Strategically deliver economic development throughout the state by: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000" b="0" dirty="0" smtClean="0">
                <a:latin typeface="Arial" charset="0"/>
                <a:cs typeface="Arial" charset="0"/>
              </a:rPr>
              <a:t>Attracting new business investment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000" b="0" dirty="0" smtClean="0">
                <a:latin typeface="Arial" charset="0"/>
                <a:cs typeface="Arial" charset="0"/>
              </a:rPr>
              <a:t>Supporting the expansion of existing industry and small businesses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000" b="0" dirty="0" smtClean="0">
                <a:latin typeface="Arial" charset="0"/>
                <a:cs typeface="Arial" charset="0"/>
              </a:rPr>
              <a:t>Locating new markets for Georgia products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000" b="0" dirty="0" smtClean="0">
                <a:latin typeface="Arial" charset="0"/>
                <a:cs typeface="Arial" charset="0"/>
              </a:rPr>
              <a:t>Attracting tourists from within and outside the state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000" b="0" dirty="0" smtClean="0">
                <a:latin typeface="Arial" charset="0"/>
                <a:cs typeface="Arial" charset="0"/>
              </a:rPr>
              <a:t>Promoting Georgia as a desirable location for entertainment businesses and projects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A_USA vertica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743200" y="1219200"/>
            <a:ext cx="3925185" cy="3822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7" name="Rectangle 5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953000"/>
          </a:xfrm>
        </p:spPr>
        <p:txBody>
          <a:bodyPr/>
          <a:lstStyle/>
          <a:p>
            <a:r>
              <a:rPr lang="en-US" sz="2000" dirty="0" smtClean="0">
                <a:latin typeface="Arial" charset="0"/>
                <a:cs typeface="Arial" charset="0"/>
              </a:rPr>
              <a:t>The Global Commerce division assists businesses by coordinating: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Site location services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Market research 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Business incentives analysis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Employee training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Innovation and R&amp;D services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Existing industry support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International office assistance</a:t>
            </a:r>
          </a:p>
          <a:p>
            <a:endParaRPr lang="en-US" dirty="0" smtClean="0">
              <a:latin typeface="Arial" charset="0"/>
              <a:cs typeface="Arial" charset="0"/>
            </a:endParaRPr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2286000"/>
            <a:ext cx="1570878" cy="3779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400" dirty="0" err="1" smtClean="0">
                <a:solidFill>
                  <a:srgbClr val="F5791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GdecD</a:t>
            </a:r>
            <a:r>
              <a:rPr lang="en-US" sz="2400" dirty="0" smtClean="0">
                <a:solidFill>
                  <a:srgbClr val="F5822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: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</a:t>
            </a:r>
            <a:b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Global commerce division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7" name="Rectangle 3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7772400" cy="2895600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 smtClean="0">
                <a:latin typeface="Arial" charset="0"/>
                <a:cs typeface="Arial" charset="0"/>
              </a:rPr>
              <a:t>Aerospace, Defense &amp; Advanced Manufacturing</a:t>
            </a:r>
          </a:p>
          <a:p>
            <a:r>
              <a:rPr lang="en-US" sz="2000" dirty="0" smtClean="0">
                <a:latin typeface="Arial" charset="0"/>
                <a:cs typeface="Arial" charset="0"/>
              </a:rPr>
              <a:t>Logistics, Energy, Agribusiness, &amp; Food Processing</a:t>
            </a:r>
          </a:p>
          <a:p>
            <a:r>
              <a:rPr lang="en-US" sz="2000" dirty="0" smtClean="0">
                <a:latin typeface="Arial" charset="0"/>
                <a:cs typeface="Arial" charset="0"/>
              </a:rPr>
              <a:t>Health Sciences &amp; Advanced Technologies</a:t>
            </a:r>
          </a:p>
          <a:p>
            <a:r>
              <a:rPr lang="en-US" sz="2000" dirty="0" smtClean="0">
                <a:latin typeface="Arial" charset="0"/>
                <a:cs typeface="Arial" charset="0"/>
              </a:rPr>
              <a:t>Corporate Solutions</a:t>
            </a:r>
          </a:p>
          <a:p>
            <a:r>
              <a:rPr lang="en-US" sz="2000" dirty="0" smtClean="0">
                <a:latin typeface="Arial" charset="0"/>
                <a:cs typeface="Arial" charset="0"/>
              </a:rPr>
              <a:t>International Investment</a:t>
            </a:r>
          </a:p>
          <a:p>
            <a:r>
              <a:rPr lang="en-US" sz="2000" dirty="0" smtClean="0">
                <a:latin typeface="Arial" charset="0"/>
                <a:cs typeface="Arial" charset="0"/>
              </a:rPr>
              <a:t>Existing Industry and Regional Recruitment</a:t>
            </a:r>
          </a:p>
          <a:p>
            <a:r>
              <a:rPr lang="en-US" sz="2000" dirty="0" smtClean="0">
                <a:latin typeface="Arial" charset="0"/>
                <a:cs typeface="Arial" charset="0"/>
              </a:rPr>
              <a:t>International Trade</a:t>
            </a:r>
          </a:p>
          <a:p>
            <a:r>
              <a:rPr lang="en-US" sz="2000" dirty="0" smtClean="0">
                <a:latin typeface="Arial" charset="0"/>
                <a:cs typeface="Arial" charset="0"/>
              </a:rPr>
              <a:t>Centers of Innovation</a:t>
            </a:r>
          </a:p>
        </p:txBody>
      </p:sp>
      <p:pic>
        <p:nvPicPr>
          <p:cNvPr id="5" name="Picture 12" descr="colllag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419600"/>
            <a:ext cx="7162800" cy="1790700"/>
          </a:xfrm>
          <a:prstGeom prst="rect">
            <a:avLst/>
          </a:prstGeom>
          <a:noFill/>
          <a:ln w="12700">
            <a:solidFill>
              <a:srgbClr val="4D4D4A"/>
            </a:solidFill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400" dirty="0" smtClean="0">
                <a:solidFill>
                  <a:srgbClr val="F5791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Global Commerce</a:t>
            </a:r>
            <a:r>
              <a:rPr lang="en-US" sz="2400" dirty="0">
                <a:solidFill>
                  <a:srgbClr val="F5822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: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</a:t>
            </a:r>
            <a:b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Team focused / industry specific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400" dirty="0" smtClean="0">
                <a:solidFill>
                  <a:srgbClr val="F5791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Global Commerce</a:t>
            </a:r>
            <a:r>
              <a:rPr lang="en-US" sz="2400" dirty="0" smtClean="0">
                <a:solidFill>
                  <a:srgbClr val="F5822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: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</a:t>
            </a:r>
            <a:b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Statewide Connections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4038600" y="1752600"/>
            <a:ext cx="12192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81400" y="1676400"/>
            <a:ext cx="14478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6" name="Picture 5" descr="Regional Map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52401" y="1295400"/>
            <a:ext cx="4267200" cy="5105400"/>
          </a:xfrm>
          <a:prstGeom prst="rect">
            <a:avLst/>
          </a:prstGeom>
        </p:spPr>
      </p:pic>
      <p:sp>
        <p:nvSpPr>
          <p:cNvPr id="61450" name="Rectangle 10"/>
          <p:cNvSpPr>
            <a:spLocks noGrp="1"/>
          </p:cNvSpPr>
          <p:nvPr>
            <p:ph type="body" idx="4294967295"/>
          </p:nvPr>
        </p:nvSpPr>
        <p:spPr>
          <a:xfrm>
            <a:off x="3505200" y="1676400"/>
            <a:ext cx="5334000" cy="4648200"/>
          </a:xfrm>
        </p:spPr>
        <p:txBody>
          <a:bodyPr/>
          <a:lstStyle/>
          <a:p>
            <a:pPr>
              <a:buNone/>
            </a:pPr>
            <a:r>
              <a:rPr lang="en-US" sz="2200" dirty="0" smtClean="0">
                <a:latin typeface="Arial" charset="0"/>
                <a:cs typeface="Arial" charset="0"/>
              </a:rPr>
              <a:t>Regional Project Managers</a:t>
            </a:r>
          </a:p>
          <a:p>
            <a:pPr lvl="1">
              <a:buNone/>
            </a:pPr>
            <a:endParaRPr lang="en-US" sz="2000" dirty="0" smtClean="0">
              <a:latin typeface="Arial" charset="0"/>
              <a:cs typeface="Arial" charset="0"/>
            </a:endParaRPr>
          </a:p>
          <a:p>
            <a:pPr lvl="1"/>
            <a:r>
              <a:rPr lang="en-US" sz="2000" dirty="0" smtClean="0">
                <a:latin typeface="Arial" charset="0"/>
                <a:cs typeface="Arial" charset="0"/>
              </a:rPr>
              <a:t>Work with existing companies on expansion projects</a:t>
            </a:r>
          </a:p>
          <a:p>
            <a:pPr lvl="1"/>
            <a:endParaRPr lang="en-US" sz="2000" dirty="0" smtClean="0">
              <a:latin typeface="Arial" charset="0"/>
              <a:cs typeface="Arial" charset="0"/>
            </a:endParaRPr>
          </a:p>
          <a:p>
            <a:pPr lvl="2">
              <a:buFont typeface="Arial" pitchFamily="34" charset="0"/>
              <a:buChar char="–"/>
            </a:pPr>
            <a:r>
              <a:rPr lang="en-US" sz="2000" dirty="0" smtClean="0">
                <a:latin typeface="Arial" charset="0"/>
                <a:cs typeface="Arial" charset="0"/>
              </a:rPr>
              <a:t>Recruit new companies targeted for their region</a:t>
            </a:r>
          </a:p>
          <a:p>
            <a:pPr lvl="1"/>
            <a:endParaRPr lang="en-US" sz="2000" dirty="0" smtClean="0">
              <a:latin typeface="Arial" charset="0"/>
              <a:cs typeface="Arial" charset="0"/>
            </a:endParaRPr>
          </a:p>
          <a:p>
            <a:pPr lvl="3"/>
            <a:r>
              <a:rPr lang="en-US" sz="2000" dirty="0" smtClean="0">
                <a:latin typeface="Arial" charset="0"/>
                <a:cs typeface="Arial" charset="0"/>
              </a:rPr>
              <a:t>Provide regional expertise and local connections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400" dirty="0">
                <a:solidFill>
                  <a:srgbClr val="F5791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GEORGIA’s International representation: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</a:t>
            </a:r>
            <a:b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11 Strategic global markets</a:t>
            </a: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8308250" cy="2585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096962"/>
          </a:xfrm>
          <a:noFill/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400" dirty="0" smtClean="0">
                <a:solidFill>
                  <a:srgbClr val="F5791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Industrial recruitment and retention</a:t>
            </a:r>
            <a:r>
              <a:rPr lang="en-US" sz="2400" dirty="0" smtClean="0">
                <a:solidFill>
                  <a:srgbClr val="F5822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: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73763" name="Rectangle 3"/>
          <p:cNvSpPr>
            <a:spLocks noGrp="1"/>
          </p:cNvSpPr>
          <p:nvPr>
            <p:ph type="body" idx="1"/>
          </p:nvPr>
        </p:nvSpPr>
        <p:spPr>
          <a:xfrm>
            <a:off x="457200" y="1417637"/>
            <a:ext cx="8229600" cy="4525963"/>
          </a:xfrm>
        </p:spPr>
        <p:txBody>
          <a:bodyPr/>
          <a:lstStyle/>
          <a:p>
            <a:pPr marL="914400" lvl="1" indent="-457200"/>
            <a:r>
              <a:rPr lang="en-US" dirty="0" smtClean="0">
                <a:latin typeface="Arial" charset="0"/>
                <a:cs typeface="Arial" charset="0"/>
              </a:rPr>
              <a:t>&gt; 15,000 U.S. developers vying for limited opportunities </a:t>
            </a:r>
          </a:p>
          <a:p>
            <a:pPr marL="914400" lvl="1" indent="-457200"/>
            <a:r>
              <a:rPr lang="en-US" dirty="0" smtClean="0">
                <a:latin typeface="Arial" charset="0"/>
                <a:cs typeface="Arial" charset="0"/>
              </a:rPr>
              <a:t>Average project duration is around nine months</a:t>
            </a:r>
          </a:p>
          <a:p>
            <a:pPr marL="914400" lvl="1" indent="-457200"/>
            <a:r>
              <a:rPr lang="en-US" dirty="0" smtClean="0">
                <a:latin typeface="Arial" charset="0"/>
                <a:cs typeface="Arial" charset="0"/>
              </a:rPr>
              <a:t>50% will be cancelled</a:t>
            </a:r>
          </a:p>
          <a:p>
            <a:pPr marL="914400" lvl="1" indent="-457200"/>
            <a:r>
              <a:rPr lang="en-US" dirty="0" smtClean="0">
                <a:latin typeface="Arial" charset="0"/>
                <a:cs typeface="Arial" charset="0"/>
              </a:rPr>
              <a:t>25-30% will delay decision</a:t>
            </a:r>
          </a:p>
          <a:p>
            <a:pPr marL="914400" lvl="1" indent="-457200"/>
            <a:r>
              <a:rPr lang="en-US" dirty="0" smtClean="0">
                <a:latin typeface="Arial" charset="0"/>
                <a:cs typeface="Arial" charset="0"/>
              </a:rPr>
              <a:t>&lt;1/3 received state funds in 2006</a:t>
            </a:r>
          </a:p>
          <a:p>
            <a:pPr marL="914400" lvl="1" indent="-457200"/>
            <a:r>
              <a:rPr lang="en-US" dirty="0" smtClean="0">
                <a:latin typeface="Arial" charset="0"/>
                <a:cs typeface="Arial" charset="0"/>
              </a:rPr>
              <a:t>60-80% from existing industries</a:t>
            </a:r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1242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400" dirty="0" smtClean="0">
                <a:solidFill>
                  <a:srgbClr val="F5791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The site location process</a:t>
            </a:r>
            <a:r>
              <a:rPr lang="en-US" sz="2400" dirty="0" smtClean="0">
                <a:solidFill>
                  <a:srgbClr val="F5822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: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</a:t>
            </a:r>
            <a:b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5" name="Picture 4" descr="helicop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3038475" cy="3906837"/>
          </a:xfrm>
          <a:prstGeom prst="rect">
            <a:avLst/>
          </a:prstGeom>
          <a:noFill/>
          <a:ln w="3175">
            <a:solidFill>
              <a:srgbClr val="4D4D4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/>
          </p:cNvSpPr>
          <p:nvPr/>
        </p:nvSpPr>
        <p:spPr>
          <a:xfrm>
            <a:off x="4438650" y="1447800"/>
            <a:ext cx="4324350" cy="3886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F56600"/>
              </a:buClr>
              <a:buSzPct val="75000"/>
              <a:buFont typeface="Arial" pitchFamily="34" charset="0"/>
              <a:buChar char="►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85800" indent="-28733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F56600"/>
              </a:buClr>
              <a:buSzPct val="75000"/>
              <a:buFont typeface="Arial" pitchFamily="34" charset="0"/>
              <a:buChar char="►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73138" indent="-28733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F56600"/>
              </a:buClr>
              <a:buSzPct val="75000"/>
              <a:buFont typeface="Arial" pitchFamily="34" charset="0"/>
              <a:buChar char="►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01738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F56600"/>
              </a:buClr>
              <a:buSzPct val="75000"/>
              <a:buFont typeface="Arial" pitchFamily="34" charset="0"/>
              <a:buChar char="►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430338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F56600"/>
              </a:buClr>
              <a:buSzPct val="75000"/>
              <a:buFont typeface="Arial" pitchFamily="34" charset="0"/>
              <a:buChar char="►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latin typeface="Arial" charset="0"/>
                <a:cs typeface="Arial" charset="0"/>
              </a:rPr>
              <a:t>Identify a business need</a:t>
            </a:r>
          </a:p>
          <a:p>
            <a:r>
              <a:rPr lang="en-US" sz="2200" dirty="0" smtClean="0">
                <a:latin typeface="Arial" charset="0"/>
                <a:cs typeface="Arial" charset="0"/>
              </a:rPr>
              <a:t>Consider options</a:t>
            </a:r>
          </a:p>
          <a:p>
            <a:r>
              <a:rPr lang="en-US" sz="2200" dirty="0" smtClean="0">
                <a:latin typeface="Arial" charset="0"/>
                <a:cs typeface="Arial" charset="0"/>
              </a:rPr>
              <a:t>Contact states/communities</a:t>
            </a:r>
          </a:p>
          <a:p>
            <a:r>
              <a:rPr lang="en-US" sz="2200" dirty="0" smtClean="0">
                <a:latin typeface="Arial" charset="0"/>
                <a:cs typeface="Arial" charset="0"/>
              </a:rPr>
              <a:t>Collect/analyze information</a:t>
            </a:r>
          </a:p>
          <a:p>
            <a:r>
              <a:rPr lang="en-US" sz="2200" dirty="0" smtClean="0">
                <a:latin typeface="Arial" charset="0"/>
                <a:cs typeface="Arial" charset="0"/>
              </a:rPr>
              <a:t>Conduct site visits</a:t>
            </a:r>
          </a:p>
          <a:p>
            <a:r>
              <a:rPr lang="en-US" sz="2200" dirty="0" smtClean="0">
                <a:latin typeface="Arial" charset="0"/>
                <a:cs typeface="Arial" charset="0"/>
              </a:rPr>
              <a:t>Begin </a:t>
            </a:r>
            <a:r>
              <a:rPr lang="en-US" sz="2200" i="1" dirty="0" smtClean="0">
                <a:latin typeface="Arial" charset="0"/>
                <a:cs typeface="Arial" charset="0"/>
              </a:rPr>
              <a:t>elimination</a:t>
            </a:r>
            <a:r>
              <a:rPr lang="en-US" sz="2200" dirty="0" smtClean="0">
                <a:latin typeface="Arial" charset="0"/>
                <a:cs typeface="Arial" charset="0"/>
              </a:rPr>
              <a:t> process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8905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400" dirty="0" smtClean="0">
                <a:solidFill>
                  <a:srgbClr val="F5791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Community Assets</a:t>
            </a:r>
            <a:r>
              <a:rPr lang="en-US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: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</a:t>
            </a:r>
            <a:b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533400" y="1295400"/>
            <a:ext cx="449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F56600"/>
              </a:buClr>
              <a:buSzPct val="75000"/>
              <a:buFont typeface="Arial" pitchFamily="34" charset="0"/>
              <a:buChar char="►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85800" indent="-28733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F56600"/>
              </a:buClr>
              <a:buSzPct val="75000"/>
              <a:buFont typeface="Arial" pitchFamily="34" charset="0"/>
              <a:buChar char="►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73138" indent="-28733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F56600"/>
              </a:buClr>
              <a:buSzPct val="75000"/>
              <a:buFont typeface="Arial" pitchFamily="34" charset="0"/>
              <a:buChar char="►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01738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F56600"/>
              </a:buClr>
              <a:buSzPct val="75000"/>
              <a:buFont typeface="Arial" pitchFamily="34" charset="0"/>
              <a:buChar char="►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430338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F56600"/>
              </a:buClr>
              <a:buSzPct val="75000"/>
              <a:buFont typeface="Arial" pitchFamily="34" charset="0"/>
              <a:buChar char="►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>
              <a:spcBef>
                <a:spcPct val="0"/>
              </a:spcBef>
            </a:pPr>
            <a:r>
              <a:rPr lang="en-US" dirty="0" smtClean="0"/>
              <a:t>Location</a:t>
            </a:r>
          </a:p>
          <a:p>
            <a:pPr marL="914400" lvl="1" indent="-457200">
              <a:spcBef>
                <a:spcPct val="0"/>
              </a:spcBef>
            </a:pPr>
            <a:r>
              <a:rPr lang="en-US" dirty="0" smtClean="0"/>
              <a:t>Sites (20%)</a:t>
            </a:r>
          </a:p>
          <a:p>
            <a:pPr marL="914400" lvl="1" indent="-457200">
              <a:spcBef>
                <a:spcPct val="0"/>
              </a:spcBef>
            </a:pPr>
            <a:r>
              <a:rPr lang="en-US" dirty="0" smtClean="0"/>
              <a:t>Buildings</a:t>
            </a:r>
          </a:p>
          <a:p>
            <a:pPr marL="914400" lvl="1" indent="-457200">
              <a:spcBef>
                <a:spcPct val="0"/>
              </a:spcBef>
            </a:pPr>
            <a:r>
              <a:rPr lang="en-US" dirty="0" smtClean="0"/>
              <a:t>Infrastructure</a:t>
            </a:r>
          </a:p>
          <a:p>
            <a:pPr marL="914400" lvl="1" indent="-457200">
              <a:spcBef>
                <a:spcPct val="0"/>
              </a:spcBef>
            </a:pPr>
            <a:r>
              <a:rPr lang="en-US" dirty="0" smtClean="0"/>
              <a:t>People/</a:t>
            </a:r>
            <a:r>
              <a:rPr lang="en-US" dirty="0"/>
              <a:t>w</a:t>
            </a:r>
            <a:r>
              <a:rPr lang="en-US" dirty="0" smtClean="0"/>
              <a:t>orkforce</a:t>
            </a:r>
          </a:p>
          <a:p>
            <a:pPr marL="914400" lvl="1" indent="-457200">
              <a:spcBef>
                <a:spcPct val="0"/>
              </a:spcBef>
            </a:pPr>
            <a:r>
              <a:rPr lang="en-US" dirty="0" smtClean="0"/>
              <a:t>Business environment </a:t>
            </a:r>
          </a:p>
          <a:p>
            <a:pPr marL="914400" lvl="1" indent="-457200">
              <a:spcBef>
                <a:spcPct val="0"/>
              </a:spcBef>
            </a:pPr>
            <a:r>
              <a:rPr lang="en-US" dirty="0" smtClean="0"/>
              <a:t>Quality of life</a:t>
            </a:r>
          </a:p>
          <a:p>
            <a:pPr marL="571500" indent="-457200">
              <a:spcBef>
                <a:spcPct val="0"/>
              </a:spcBef>
            </a:pPr>
            <a:endParaRPr lang="en-US" dirty="0" smtClean="0"/>
          </a:p>
          <a:p>
            <a:pPr marL="914400" lvl="1" indent="-457200">
              <a:spcBef>
                <a:spcPct val="0"/>
              </a:spcBef>
            </a:pPr>
            <a:endParaRPr lang="en-US" dirty="0" smtClean="0"/>
          </a:p>
          <a:p>
            <a:pPr marL="495300" indent="-495300">
              <a:spcBef>
                <a:spcPct val="0"/>
              </a:spcBef>
            </a:pPr>
            <a:endParaRPr lang="en-US" dirty="0" smtClean="0"/>
          </a:p>
        </p:txBody>
      </p:sp>
      <p:pic>
        <p:nvPicPr>
          <p:cNvPr id="7" name="Picture 4" descr="highways_m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23143"/>
            <a:ext cx="4230687" cy="5070475"/>
          </a:xfrm>
          <a:prstGeom prst="rect">
            <a:avLst/>
          </a:prstGeom>
          <a:noFill/>
          <a:ln w="9525">
            <a:solidFill>
              <a:srgbClr val="4D4D4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5209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Custom - Peach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9E3DC"/>
      </a:accent1>
      <a:accent2>
        <a:srgbClr val="ED037C"/>
      </a:accent2>
      <a:accent3>
        <a:srgbClr val="F58220"/>
      </a:accent3>
      <a:accent4>
        <a:srgbClr val="FBB034"/>
      </a:accent4>
      <a:accent5>
        <a:srgbClr val="FFDD00"/>
      </a:accent5>
      <a:accent6>
        <a:srgbClr val="49A942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8644DF56-D6DE-4EED-8380-924A0B4D592F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1BFEBD77-8CD6-4E4C-946E-F2064A393EC5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6531CF40-0F64-45EC-BADC-29620F4E5AE4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76D150DD-D378-4C5B-A7D8-BB35CBDC1C89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C504FE61-0E5F-4129-AE70-E5C0D2DE1EC0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CE659AF7-B232-4668-B87D-EB472889C72F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51422C74-55EE-4374-8313-88313CC44F0E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D201779A-B1C6-4EAD-8A76-9B2484009129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CF2BF66A-DB2C-43B3-94F9-D2DD4A2860FF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8376</TotalTime>
  <Words>825</Words>
  <Application>Microsoft Macintosh PowerPoint</Application>
  <PresentationFormat>On-screen Show (4:3)</PresentationFormat>
  <Paragraphs>184</Paragraphs>
  <Slides>20</Slides>
  <Notes>19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Default Theme</vt:lpstr>
      <vt:lpstr>1_Default Theme</vt:lpstr>
      <vt:lpstr>Slide 1</vt:lpstr>
      <vt:lpstr>Georgia Department of  Economic Development:</vt:lpstr>
      <vt:lpstr>GdecD:   Global commerce division</vt:lpstr>
      <vt:lpstr>Global Commerce :   Team focused / industry specific</vt:lpstr>
      <vt:lpstr>Global Commerce:   Statewide Connections</vt:lpstr>
      <vt:lpstr>GEORGIA’s International representation:   11 Strategic global markets</vt:lpstr>
      <vt:lpstr>Industrial recruitment and retention: </vt:lpstr>
      <vt:lpstr>The site location process:   </vt:lpstr>
      <vt:lpstr>Community Assets:   </vt:lpstr>
      <vt:lpstr>Marketing your community:   </vt:lpstr>
      <vt:lpstr>Georgia:  ahead in business</vt:lpstr>
      <vt:lpstr>Today’s project environment:   </vt:lpstr>
      <vt:lpstr>Partnerships are key:</vt:lpstr>
      <vt:lpstr>Importance of incentives:  </vt:lpstr>
      <vt:lpstr>Community incentives:   </vt:lpstr>
      <vt:lpstr>Georgia state incentives:   </vt:lpstr>
      <vt:lpstr>Key community attributes to grow jobs:   </vt:lpstr>
      <vt:lpstr>Closing the deal:  </vt:lpstr>
      <vt:lpstr>Helpful resources:  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Vickie Sanders</dc:creator>
  <cp:lastModifiedBy>Courtney Goldman</cp:lastModifiedBy>
  <cp:revision>250</cp:revision>
  <cp:lastPrinted>2014-08-26T18:06:53Z</cp:lastPrinted>
  <dcterms:created xsi:type="dcterms:W3CDTF">2014-08-26T19:44:04Z</dcterms:created>
  <dcterms:modified xsi:type="dcterms:W3CDTF">2014-08-27T04:26:15Z</dcterms:modified>
</cp:coreProperties>
</file>